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2" r:id="rId4"/>
    <p:sldId id="263" r:id="rId5"/>
    <p:sldId id="265" r:id="rId6"/>
    <p:sldId id="259" r:id="rId7"/>
    <p:sldId id="261" r:id="rId8"/>
    <p:sldId id="266" r:id="rId9"/>
    <p:sldId id="267" r:id="rId10"/>
    <p:sldId id="271" r:id="rId11"/>
    <p:sldId id="268" r:id="rId12"/>
    <p:sldId id="269" r:id="rId13"/>
    <p:sldId id="270" r:id="rId14"/>
    <p:sldId id="273" r:id="rId15"/>
    <p:sldId id="272" r:id="rId16"/>
    <p:sldId id="274" r:id="rId17"/>
    <p:sldId id="277" r:id="rId18"/>
    <p:sldId id="279" r:id="rId19"/>
    <p:sldId id="278" r:id="rId20"/>
    <p:sldId id="276" r:id="rId21"/>
    <p:sldId id="280" r:id="rId22"/>
    <p:sldId id="282" r:id="rId23"/>
    <p:sldId id="281" r:id="rId24"/>
    <p:sldId id="283" r:id="rId25"/>
    <p:sldId id="284" r:id="rId26"/>
    <p:sldId id="286" r:id="rId27"/>
    <p:sldId id="285" r:id="rId28"/>
    <p:sldId id="287" r:id="rId29"/>
    <p:sldId id="290" r:id="rId30"/>
    <p:sldId id="288" r:id="rId3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0" d="100"/>
          <a:sy n="60" d="100"/>
        </p:scale>
        <p:origin x="40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ACB38A1-66CA-45D7-AB62-6C82CD2EE0FF}"/>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F2DEC95A-0A66-4785-B43F-D3A29D08AA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302C80FE-E0B1-4AF9-BEEB-DE21509975D6}"/>
              </a:ext>
            </a:extLst>
          </p:cNvPr>
          <p:cNvSpPr>
            <a:spLocks noGrp="1"/>
          </p:cNvSpPr>
          <p:nvPr>
            <p:ph type="dt" sz="half" idx="10"/>
          </p:nvPr>
        </p:nvSpPr>
        <p:spPr/>
        <p:txBody>
          <a:bodyPr/>
          <a:lstStyle/>
          <a:p>
            <a:fld id="{456C31B3-9500-44E4-A375-9EA63F141EE4}" type="datetimeFigureOut">
              <a:rPr lang="pl-PL" smtClean="0"/>
              <a:t>24.04.2020</a:t>
            </a:fld>
            <a:endParaRPr lang="pl-PL"/>
          </a:p>
        </p:txBody>
      </p:sp>
      <p:sp>
        <p:nvSpPr>
          <p:cNvPr id="5" name="Symbol zastępczy stopki 4">
            <a:extLst>
              <a:ext uri="{FF2B5EF4-FFF2-40B4-BE49-F238E27FC236}">
                <a16:creationId xmlns:a16="http://schemas.microsoft.com/office/drawing/2014/main" xmlns="" id="{71DD59F5-8AA8-403A-9501-DD449886DF4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846926F3-2041-409E-9DC0-D06D9A00829D}"/>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2199133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805E387-583B-4812-9A65-0DA12E1D4DB1}"/>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648AAD68-5FB9-4740-946C-7AFF1A355969}"/>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3CE7E5C0-8D37-4B84-BC37-206EA821CFD8}"/>
              </a:ext>
            </a:extLst>
          </p:cNvPr>
          <p:cNvSpPr>
            <a:spLocks noGrp="1"/>
          </p:cNvSpPr>
          <p:nvPr>
            <p:ph type="dt" sz="half" idx="10"/>
          </p:nvPr>
        </p:nvSpPr>
        <p:spPr/>
        <p:txBody>
          <a:bodyPr/>
          <a:lstStyle/>
          <a:p>
            <a:fld id="{456C31B3-9500-44E4-A375-9EA63F141EE4}" type="datetimeFigureOut">
              <a:rPr lang="pl-PL" smtClean="0"/>
              <a:t>24.04.2020</a:t>
            </a:fld>
            <a:endParaRPr lang="pl-PL"/>
          </a:p>
        </p:txBody>
      </p:sp>
      <p:sp>
        <p:nvSpPr>
          <p:cNvPr id="5" name="Symbol zastępczy stopki 4">
            <a:extLst>
              <a:ext uri="{FF2B5EF4-FFF2-40B4-BE49-F238E27FC236}">
                <a16:creationId xmlns:a16="http://schemas.microsoft.com/office/drawing/2014/main" xmlns="" id="{FE69647E-FC55-4C69-A66E-578B33EAABD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7B02BDE4-7769-4534-9F94-DF391BE6FA02}"/>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345343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94E18B9B-3F2A-42A7-8D60-B2039FC8475E}"/>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7868A366-0AC4-48F4-9F4B-6E5B8B4B144C}"/>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1C4E912D-DF81-4AA0-94A6-21A22EDCFA95}"/>
              </a:ext>
            </a:extLst>
          </p:cNvPr>
          <p:cNvSpPr>
            <a:spLocks noGrp="1"/>
          </p:cNvSpPr>
          <p:nvPr>
            <p:ph type="dt" sz="half" idx="10"/>
          </p:nvPr>
        </p:nvSpPr>
        <p:spPr/>
        <p:txBody>
          <a:bodyPr/>
          <a:lstStyle/>
          <a:p>
            <a:fld id="{456C31B3-9500-44E4-A375-9EA63F141EE4}" type="datetimeFigureOut">
              <a:rPr lang="pl-PL" smtClean="0"/>
              <a:t>24.04.2020</a:t>
            </a:fld>
            <a:endParaRPr lang="pl-PL"/>
          </a:p>
        </p:txBody>
      </p:sp>
      <p:sp>
        <p:nvSpPr>
          <p:cNvPr id="5" name="Symbol zastępczy stopki 4">
            <a:extLst>
              <a:ext uri="{FF2B5EF4-FFF2-40B4-BE49-F238E27FC236}">
                <a16:creationId xmlns:a16="http://schemas.microsoft.com/office/drawing/2014/main" xmlns="" id="{37CE7C8E-7EC9-4259-ACEE-709B5988ED3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AB777526-B270-417A-9F8B-F4CD4A99C330}"/>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138213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3082C5C-54B6-4028-9602-B1EEF4C2333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80072F63-931D-480E-9C0A-3617B757C9AC}"/>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AB16EA6A-8E7F-4772-BE22-6B052BB82DF1}"/>
              </a:ext>
            </a:extLst>
          </p:cNvPr>
          <p:cNvSpPr>
            <a:spLocks noGrp="1"/>
          </p:cNvSpPr>
          <p:nvPr>
            <p:ph type="dt" sz="half" idx="10"/>
          </p:nvPr>
        </p:nvSpPr>
        <p:spPr/>
        <p:txBody>
          <a:bodyPr/>
          <a:lstStyle/>
          <a:p>
            <a:fld id="{456C31B3-9500-44E4-A375-9EA63F141EE4}" type="datetimeFigureOut">
              <a:rPr lang="pl-PL" smtClean="0"/>
              <a:t>24.04.2020</a:t>
            </a:fld>
            <a:endParaRPr lang="pl-PL"/>
          </a:p>
        </p:txBody>
      </p:sp>
      <p:sp>
        <p:nvSpPr>
          <p:cNvPr id="5" name="Symbol zastępczy stopki 4">
            <a:extLst>
              <a:ext uri="{FF2B5EF4-FFF2-40B4-BE49-F238E27FC236}">
                <a16:creationId xmlns:a16="http://schemas.microsoft.com/office/drawing/2014/main" xmlns="" id="{DB9B973E-7705-4D4C-8034-E043A70BC98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48E5DE49-0273-4880-85DA-A10D18B62CE9}"/>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15422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7AF6D79-6E1A-438F-B7E3-6ABB6A7EFCF1}"/>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504D1EC1-7FBF-45DE-8B4A-65C0209CB4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xmlns="" id="{85412609-E4BE-4743-A669-B96E7F5A827A}"/>
              </a:ext>
            </a:extLst>
          </p:cNvPr>
          <p:cNvSpPr>
            <a:spLocks noGrp="1"/>
          </p:cNvSpPr>
          <p:nvPr>
            <p:ph type="dt" sz="half" idx="10"/>
          </p:nvPr>
        </p:nvSpPr>
        <p:spPr/>
        <p:txBody>
          <a:bodyPr/>
          <a:lstStyle/>
          <a:p>
            <a:fld id="{456C31B3-9500-44E4-A375-9EA63F141EE4}" type="datetimeFigureOut">
              <a:rPr lang="pl-PL" smtClean="0"/>
              <a:t>24.04.2020</a:t>
            </a:fld>
            <a:endParaRPr lang="pl-PL"/>
          </a:p>
        </p:txBody>
      </p:sp>
      <p:sp>
        <p:nvSpPr>
          <p:cNvPr id="5" name="Symbol zastępczy stopki 4">
            <a:extLst>
              <a:ext uri="{FF2B5EF4-FFF2-40B4-BE49-F238E27FC236}">
                <a16:creationId xmlns:a16="http://schemas.microsoft.com/office/drawing/2014/main" xmlns="" id="{B41F890E-C31C-4AF2-A555-5378FDF2A41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9BD95ED6-25C3-4653-8F3F-2156454BDEE9}"/>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250420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2782087-DCD6-497C-BED1-C4C038A5372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8C2E8172-8F79-47E9-A712-3547A7A118CA}"/>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6386C422-A453-4BF8-897E-F637EF8F9EF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3256E124-E292-4A81-AE2F-F38890F310DA}"/>
              </a:ext>
            </a:extLst>
          </p:cNvPr>
          <p:cNvSpPr>
            <a:spLocks noGrp="1"/>
          </p:cNvSpPr>
          <p:nvPr>
            <p:ph type="dt" sz="half" idx="10"/>
          </p:nvPr>
        </p:nvSpPr>
        <p:spPr/>
        <p:txBody>
          <a:bodyPr/>
          <a:lstStyle/>
          <a:p>
            <a:fld id="{456C31B3-9500-44E4-A375-9EA63F141EE4}" type="datetimeFigureOut">
              <a:rPr lang="pl-PL" smtClean="0"/>
              <a:t>24.04.2020</a:t>
            </a:fld>
            <a:endParaRPr lang="pl-PL"/>
          </a:p>
        </p:txBody>
      </p:sp>
      <p:sp>
        <p:nvSpPr>
          <p:cNvPr id="6" name="Symbol zastępczy stopki 5">
            <a:extLst>
              <a:ext uri="{FF2B5EF4-FFF2-40B4-BE49-F238E27FC236}">
                <a16:creationId xmlns:a16="http://schemas.microsoft.com/office/drawing/2014/main" xmlns="" id="{D3332E80-25A9-4082-89C2-5BD3F27F96D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B683727F-4DDC-4E33-9E03-91FA593532EC}"/>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3205428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85ED888-60BF-47E6-91A6-D50313C3ED74}"/>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EEA07ED9-3E64-4B5E-B8FC-029F6A7A3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xmlns="" id="{DF915E73-4BD7-4441-97B9-6EFE44702EE8}"/>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18C380A4-D71D-4CB8-8756-52DC33D676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xmlns="" id="{CDC26B7F-B7E0-48B8-935F-72A846BA02B2}"/>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009F867C-BC91-4C2C-8FF2-01BFD899A114}"/>
              </a:ext>
            </a:extLst>
          </p:cNvPr>
          <p:cNvSpPr>
            <a:spLocks noGrp="1"/>
          </p:cNvSpPr>
          <p:nvPr>
            <p:ph type="dt" sz="half" idx="10"/>
          </p:nvPr>
        </p:nvSpPr>
        <p:spPr/>
        <p:txBody>
          <a:bodyPr/>
          <a:lstStyle/>
          <a:p>
            <a:fld id="{456C31B3-9500-44E4-A375-9EA63F141EE4}" type="datetimeFigureOut">
              <a:rPr lang="pl-PL" smtClean="0"/>
              <a:t>24.04.2020</a:t>
            </a:fld>
            <a:endParaRPr lang="pl-PL"/>
          </a:p>
        </p:txBody>
      </p:sp>
      <p:sp>
        <p:nvSpPr>
          <p:cNvPr id="8" name="Symbol zastępczy stopki 7">
            <a:extLst>
              <a:ext uri="{FF2B5EF4-FFF2-40B4-BE49-F238E27FC236}">
                <a16:creationId xmlns:a16="http://schemas.microsoft.com/office/drawing/2014/main" xmlns="" id="{52C795F0-6344-46B2-AD03-AC7E42EBF833}"/>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xmlns="" id="{0C759C3F-03C8-46F4-9033-E8448A012AF5}"/>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3799705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A23A51C-51D5-42AD-8448-5B592B82462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AC13850F-C95C-4572-A518-D2874BF3EF24}"/>
              </a:ext>
            </a:extLst>
          </p:cNvPr>
          <p:cNvSpPr>
            <a:spLocks noGrp="1"/>
          </p:cNvSpPr>
          <p:nvPr>
            <p:ph type="dt" sz="half" idx="10"/>
          </p:nvPr>
        </p:nvSpPr>
        <p:spPr/>
        <p:txBody>
          <a:bodyPr/>
          <a:lstStyle/>
          <a:p>
            <a:fld id="{456C31B3-9500-44E4-A375-9EA63F141EE4}" type="datetimeFigureOut">
              <a:rPr lang="pl-PL" smtClean="0"/>
              <a:t>24.04.2020</a:t>
            </a:fld>
            <a:endParaRPr lang="pl-PL"/>
          </a:p>
        </p:txBody>
      </p:sp>
      <p:sp>
        <p:nvSpPr>
          <p:cNvPr id="4" name="Symbol zastępczy stopki 3">
            <a:extLst>
              <a:ext uri="{FF2B5EF4-FFF2-40B4-BE49-F238E27FC236}">
                <a16:creationId xmlns:a16="http://schemas.microsoft.com/office/drawing/2014/main" xmlns="" id="{FAE9D8F0-19CB-4A1D-B538-8A8E0A534B2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xmlns="" id="{B39D6208-910B-4D6D-A42D-34C801622513}"/>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215762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A8C5E01C-9790-4A7A-B5F0-9914957A4613}"/>
              </a:ext>
            </a:extLst>
          </p:cNvPr>
          <p:cNvSpPr>
            <a:spLocks noGrp="1"/>
          </p:cNvSpPr>
          <p:nvPr>
            <p:ph type="dt" sz="half" idx="10"/>
          </p:nvPr>
        </p:nvSpPr>
        <p:spPr/>
        <p:txBody>
          <a:bodyPr/>
          <a:lstStyle/>
          <a:p>
            <a:fld id="{456C31B3-9500-44E4-A375-9EA63F141EE4}" type="datetimeFigureOut">
              <a:rPr lang="pl-PL" smtClean="0"/>
              <a:t>24.04.2020</a:t>
            </a:fld>
            <a:endParaRPr lang="pl-PL"/>
          </a:p>
        </p:txBody>
      </p:sp>
      <p:sp>
        <p:nvSpPr>
          <p:cNvPr id="3" name="Symbol zastępczy stopki 2">
            <a:extLst>
              <a:ext uri="{FF2B5EF4-FFF2-40B4-BE49-F238E27FC236}">
                <a16:creationId xmlns:a16="http://schemas.microsoft.com/office/drawing/2014/main" xmlns="" id="{DC27CC17-7190-43BB-B76C-C578254A715D}"/>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xmlns="" id="{8E46E039-E450-421B-9795-D1E916245795}"/>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1437294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48976F4-2045-4266-86A4-2DFD198BF5C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4432A22C-FF56-460B-81DB-D791FDCBF3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790F0A6B-07C3-4B7E-B313-FD24392D3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68EA4D83-F46B-4912-AF0D-A6FF4EDC8FFA}"/>
              </a:ext>
            </a:extLst>
          </p:cNvPr>
          <p:cNvSpPr>
            <a:spLocks noGrp="1"/>
          </p:cNvSpPr>
          <p:nvPr>
            <p:ph type="dt" sz="half" idx="10"/>
          </p:nvPr>
        </p:nvSpPr>
        <p:spPr/>
        <p:txBody>
          <a:bodyPr/>
          <a:lstStyle/>
          <a:p>
            <a:fld id="{456C31B3-9500-44E4-A375-9EA63F141EE4}" type="datetimeFigureOut">
              <a:rPr lang="pl-PL" smtClean="0"/>
              <a:t>24.04.2020</a:t>
            </a:fld>
            <a:endParaRPr lang="pl-PL"/>
          </a:p>
        </p:txBody>
      </p:sp>
      <p:sp>
        <p:nvSpPr>
          <p:cNvPr id="6" name="Symbol zastępczy stopki 5">
            <a:extLst>
              <a:ext uri="{FF2B5EF4-FFF2-40B4-BE49-F238E27FC236}">
                <a16:creationId xmlns:a16="http://schemas.microsoft.com/office/drawing/2014/main" xmlns="" id="{D4ABFF56-4DDE-438D-BCEF-A90598A49B8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095A4B9D-3C47-450E-9A6C-3546C192FC19}"/>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320020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F6E8163-5D10-42C4-B8D2-64B7DE19F12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83CFBEDE-00D8-4A57-A6A3-4FD9E74627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xmlns="" id="{EB31D3AD-C25A-492A-9F01-8191C7EEE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9B252A89-B77A-4C20-98E2-4BF5F01E507A}"/>
              </a:ext>
            </a:extLst>
          </p:cNvPr>
          <p:cNvSpPr>
            <a:spLocks noGrp="1"/>
          </p:cNvSpPr>
          <p:nvPr>
            <p:ph type="dt" sz="half" idx="10"/>
          </p:nvPr>
        </p:nvSpPr>
        <p:spPr/>
        <p:txBody>
          <a:bodyPr/>
          <a:lstStyle/>
          <a:p>
            <a:fld id="{456C31B3-9500-44E4-A375-9EA63F141EE4}" type="datetimeFigureOut">
              <a:rPr lang="pl-PL" smtClean="0"/>
              <a:t>24.04.2020</a:t>
            </a:fld>
            <a:endParaRPr lang="pl-PL"/>
          </a:p>
        </p:txBody>
      </p:sp>
      <p:sp>
        <p:nvSpPr>
          <p:cNvPr id="6" name="Symbol zastępczy stopki 5">
            <a:extLst>
              <a:ext uri="{FF2B5EF4-FFF2-40B4-BE49-F238E27FC236}">
                <a16:creationId xmlns:a16="http://schemas.microsoft.com/office/drawing/2014/main" xmlns="" id="{610366BD-B6CB-4DC3-B3E5-21130704BEB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FAFD65BF-FCF2-4845-93E7-BF32E99508A9}"/>
              </a:ext>
            </a:extLst>
          </p:cNvPr>
          <p:cNvSpPr>
            <a:spLocks noGrp="1"/>
          </p:cNvSpPr>
          <p:nvPr>
            <p:ph type="sldNum" sz="quarter" idx="12"/>
          </p:nvPr>
        </p:nvSpPr>
        <p:spPr/>
        <p:txBody>
          <a:bodyPr/>
          <a:lstStyle/>
          <a:p>
            <a:fld id="{CF7E883D-6379-4209-9454-5898873E45CF}" type="slidenum">
              <a:rPr lang="pl-PL" smtClean="0"/>
              <a:t>‹#›</a:t>
            </a:fld>
            <a:endParaRPr lang="pl-PL"/>
          </a:p>
        </p:txBody>
      </p:sp>
    </p:spTree>
    <p:extLst>
      <p:ext uri="{BB962C8B-B14F-4D97-AF65-F5344CB8AC3E}">
        <p14:creationId xmlns:p14="http://schemas.microsoft.com/office/powerpoint/2010/main" val="330074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48A84702-1E41-4C4E-B52F-7D295F0260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xmlns="" id="{351A3969-1205-499C-A9F0-8A03BC77AA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8057A813-754F-4A8F-80A7-E69ED8F64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C31B3-9500-44E4-A375-9EA63F141EE4}" type="datetimeFigureOut">
              <a:rPr lang="pl-PL" smtClean="0"/>
              <a:t>24.04.2020</a:t>
            </a:fld>
            <a:endParaRPr lang="pl-PL"/>
          </a:p>
        </p:txBody>
      </p:sp>
      <p:sp>
        <p:nvSpPr>
          <p:cNvPr id="5" name="Symbol zastępczy stopki 4">
            <a:extLst>
              <a:ext uri="{FF2B5EF4-FFF2-40B4-BE49-F238E27FC236}">
                <a16:creationId xmlns:a16="http://schemas.microsoft.com/office/drawing/2014/main" xmlns="" id="{139EB2B5-C364-4939-B802-4F621F961F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xmlns="" id="{57DFE8A9-A35E-43FD-8E01-BB6824949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E883D-6379-4209-9454-5898873E45CF}" type="slidenum">
              <a:rPr lang="pl-PL" smtClean="0"/>
              <a:t>‹#›</a:t>
            </a:fld>
            <a:endParaRPr lang="pl-PL"/>
          </a:p>
        </p:txBody>
      </p:sp>
    </p:spTree>
    <p:extLst>
      <p:ext uri="{BB962C8B-B14F-4D97-AF65-F5344CB8AC3E}">
        <p14:creationId xmlns:p14="http://schemas.microsoft.com/office/powerpoint/2010/main" val="2531260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11.jpe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4.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11.jpe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az 19">
            <a:extLst>
              <a:ext uri="{FF2B5EF4-FFF2-40B4-BE49-F238E27FC236}">
                <a16:creationId xmlns:a16="http://schemas.microsoft.com/office/drawing/2014/main" xmlns="" id="{2F43F5F6-E6F9-4CAD-8A78-7D24D3D07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583" y="986297"/>
            <a:ext cx="6231391" cy="4177776"/>
          </a:xfrm>
          <a:prstGeom prst="rect">
            <a:avLst/>
          </a:prstGeom>
        </p:spPr>
      </p:pic>
      <p:pic>
        <p:nvPicPr>
          <p:cNvPr id="6" name="Symbol zastępczy zawartości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890363" y="307500"/>
            <a:ext cx="2023342" cy="2042797"/>
          </a:xfrm>
        </p:spPr>
      </p:pic>
      <p:sp>
        <p:nvSpPr>
          <p:cNvPr id="3" name="pole tekstowe 2">
            <a:extLst>
              <a:ext uri="{FF2B5EF4-FFF2-40B4-BE49-F238E27FC236}">
                <a16:creationId xmlns:a16="http://schemas.microsoft.com/office/drawing/2014/main" xmlns="" id="{33FBCC39-026A-432F-94E6-DDD25EF5C833}"/>
              </a:ext>
            </a:extLst>
          </p:cNvPr>
          <p:cNvSpPr txBox="1"/>
          <p:nvPr/>
        </p:nvSpPr>
        <p:spPr>
          <a:xfrm flipH="1">
            <a:off x="595154" y="3659761"/>
            <a:ext cx="10306880" cy="3416320"/>
          </a:xfrm>
          <a:prstGeom prst="rect">
            <a:avLst/>
          </a:prstGeom>
          <a:noFill/>
        </p:spPr>
        <p:txBody>
          <a:bodyPr wrap="square" rtlCol="0">
            <a:spAutoFit/>
          </a:bodyPr>
          <a:lstStyle/>
          <a:p>
            <a:pPr algn="ctr"/>
            <a:r>
              <a:rPr lang="pl-PL" dirty="0"/>
              <a:t>Materiał opracowany przez Stowarzyszenie Kraina Drwęcy i Pasłęki</a:t>
            </a:r>
          </a:p>
          <a:p>
            <a:pPr algn="ctr"/>
            <a:r>
              <a:rPr lang="pl-PL" dirty="0"/>
              <a:t>Instytucja Zarządzająca PROW 2014-2020- Minister Rolnictwa i Rozwoju Wsi</a:t>
            </a:r>
          </a:p>
          <a:p>
            <a:pPr algn="ctr"/>
            <a:r>
              <a:rPr lang="pl-PL" dirty="0"/>
              <a:t>„Europejski Fundusz Rolny na rzecz Rozwoju Obszarów Wiejskich: Europa inwestująca w obszary wiejskie”.</a:t>
            </a:r>
          </a:p>
          <a:p>
            <a:pPr algn="ctr"/>
            <a:endParaRPr lang="pl-PL" dirty="0"/>
          </a:p>
          <a:p>
            <a:pPr algn="ctr"/>
            <a:endParaRPr lang="pl-PL" dirty="0"/>
          </a:p>
          <a:p>
            <a:pPr algn="ctr"/>
            <a:endParaRPr lang="pl-PL" dirty="0"/>
          </a:p>
          <a:p>
            <a:pPr algn="ctr"/>
            <a:endParaRPr lang="pl-PL" dirty="0"/>
          </a:p>
          <a:p>
            <a:pPr algn="ctr"/>
            <a:endParaRPr lang="pl-PL" dirty="0"/>
          </a:p>
          <a:p>
            <a:pPr algn="ctr"/>
            <a:r>
              <a:rPr lang="pl-PL" dirty="0"/>
              <a:t>Materiał współfinansowany ze środków Unii Europejskiej w ramach Poddziałania 19.2 „Wsparcie na wdrażanie operacji w ramach strategii rozwoju lokalnego kierowanego przez społeczność”. </a:t>
            </a:r>
          </a:p>
          <a:p>
            <a:pPr algn="ctr"/>
            <a:r>
              <a:rPr lang="pl-PL" dirty="0"/>
              <a:t>Program Rozwoju Obszarów Wiejskich na lata 2014-2020. </a:t>
            </a:r>
          </a:p>
          <a:p>
            <a:endParaRPr lang="pl-PL" dirty="0"/>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1407" y="4738626"/>
            <a:ext cx="1273157" cy="833142"/>
          </a:xfrm>
          <a:prstGeom prst="rect">
            <a:avLst/>
          </a:prstGeom>
        </p:spPr>
      </p:pic>
      <p:sp>
        <p:nvSpPr>
          <p:cNvPr id="4" name="Tytuł 3"/>
          <p:cNvSpPr>
            <a:spLocks noGrp="1"/>
          </p:cNvSpPr>
          <p:nvPr>
            <p:ph type="title"/>
          </p:nvPr>
        </p:nvSpPr>
        <p:spPr>
          <a:xfrm>
            <a:off x="902805" y="-10552"/>
            <a:ext cx="11010900" cy="1325563"/>
          </a:xfrm>
        </p:spPr>
        <p:txBody>
          <a:bodyPr/>
          <a:lstStyle/>
          <a:p>
            <a:pPr algn="ctr"/>
            <a:r>
              <a:rPr lang="pl-PL" b="1" dirty="0"/>
              <a:t>Projekty grantowe 14/2020</a:t>
            </a:r>
          </a:p>
        </p:txBody>
      </p:sp>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3452" y="4720874"/>
            <a:ext cx="867709" cy="850893"/>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4889" y="4720874"/>
            <a:ext cx="842789" cy="850893"/>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5498" y="4738626"/>
            <a:ext cx="1273156" cy="850893"/>
          </a:xfrm>
          <a:prstGeom prst="rect">
            <a:avLst/>
          </a:prstGeom>
        </p:spPr>
      </p:pic>
      <p:pic>
        <p:nvPicPr>
          <p:cNvPr id="18" name="Obraz 17">
            <a:extLst>
              <a:ext uri="{FF2B5EF4-FFF2-40B4-BE49-F238E27FC236}">
                <a16:creationId xmlns:a16="http://schemas.microsoft.com/office/drawing/2014/main" xmlns="" id="{64B7A000-02ED-4CBA-B443-097445AEE3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0927" y="1063806"/>
            <a:ext cx="3810000" cy="20383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60834022"/>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238540" y="221710"/>
            <a:ext cx="11010900" cy="6086325"/>
          </a:xfrm>
        </p:spPr>
        <p:txBody>
          <a:bodyPr>
            <a:normAutofit fontScale="90000"/>
          </a:bodyPr>
          <a:lstStyle/>
          <a:p>
            <a:r>
              <a:rPr lang="pl-PL" sz="2400" b="1" dirty="0">
                <a:effectLst>
                  <a:outerShdw blurRad="38100" dist="38100" dir="2700000" algn="tl">
                    <a:srgbClr val="000000">
                      <a:alpha val="43137"/>
                    </a:srgbClr>
                  </a:outerShdw>
                </a:effectLst>
              </a:rPr>
              <a:t>Koszty kwalifikowane:</a:t>
            </a:r>
            <a:br>
              <a:rPr lang="pl-PL" sz="2400" b="1" dirty="0">
                <a:effectLst>
                  <a:outerShdw blurRad="38100" dist="38100" dir="2700000" algn="tl">
                    <a:srgbClr val="000000">
                      <a:alpha val="43137"/>
                    </a:srgbClr>
                  </a:outerShdw>
                </a:effectLst>
              </a:rPr>
            </a:br>
            <a:r>
              <a:rPr lang="pl-PL" sz="2400" b="1" dirty="0">
                <a:effectLst>
                  <a:outerShdw blurRad="38100" dist="38100" dir="2700000" algn="tl">
                    <a:srgbClr val="000000">
                      <a:alpha val="43137"/>
                    </a:srgbClr>
                  </a:outerShdw>
                </a:effectLst>
              </a:rPr>
              <a:t/>
            </a:r>
            <a:br>
              <a:rPr lang="pl-PL" sz="2400" b="1" dirty="0">
                <a:effectLst>
                  <a:outerShdw blurRad="38100" dist="38100" dir="2700000" algn="tl">
                    <a:srgbClr val="000000">
                      <a:alpha val="43137"/>
                    </a:srgbClr>
                  </a:outerShdw>
                </a:effectLst>
              </a:rPr>
            </a:br>
            <a:r>
              <a:rPr lang="pl-PL" sz="2000" dirty="0"/>
              <a:t>koszty ogólne, o których mowa w art. 45 ust.2 lic. c rozporządzenia nr 1305/2013 (np. honoraria architektów, inżynierów, opłaty za konsultacje itp.) stanowią maksymalnie 10% pozostałych kosztów,</a:t>
            </a:r>
            <a:br>
              <a:rPr lang="pl-PL" sz="2000" dirty="0"/>
            </a:br>
            <a:r>
              <a:rPr lang="pl-PL" sz="2000" dirty="0"/>
              <a:t/>
            </a:r>
            <a:br>
              <a:rPr lang="pl-PL" sz="2000" dirty="0"/>
            </a:br>
            <a:r>
              <a:rPr lang="pl-PL" sz="2000" dirty="0"/>
              <a:t>zakupy robót budowlanych lub usług,</a:t>
            </a:r>
            <a:br>
              <a:rPr lang="pl-PL" sz="2000" dirty="0"/>
            </a:br>
            <a:r>
              <a:rPr lang="pl-PL" sz="2000" dirty="0"/>
              <a:t/>
            </a:r>
            <a:br>
              <a:rPr lang="pl-PL" sz="2000" dirty="0"/>
            </a:br>
            <a:r>
              <a:rPr lang="pl-PL" sz="2000" dirty="0"/>
              <a:t>zakupu lub rozwoju oprogramowania komputerowego oraz zakupu patentów, licencji lub wynagrodzeń za przeniesienie autorskich praw majątkowych lub znaków towarowych,</a:t>
            </a:r>
            <a:br>
              <a:rPr lang="pl-PL" sz="2000" dirty="0"/>
            </a:br>
            <a:r>
              <a:rPr lang="pl-PL" sz="2000" dirty="0"/>
              <a:t>eksponaty, </a:t>
            </a:r>
            <a:br>
              <a:rPr lang="pl-PL" sz="2000" dirty="0"/>
            </a:br>
            <a:r>
              <a:rPr lang="pl-PL" sz="2000" dirty="0"/>
              <a:t>najmu lub dzierżawy maszyn, wyposażenia lub nieruchomości,</a:t>
            </a:r>
            <a:br>
              <a:rPr lang="pl-PL" sz="2000" dirty="0"/>
            </a:br>
            <a:r>
              <a:rPr lang="pl-PL" sz="2000" dirty="0"/>
              <a:t/>
            </a:r>
            <a:br>
              <a:rPr lang="pl-PL" sz="2000" dirty="0"/>
            </a:br>
            <a:r>
              <a:rPr lang="pl-PL" sz="2000" dirty="0"/>
              <a:t>zakupu nowych maszyn lub wyposażenia, a w przypadku operacji w zakresie określonym w § 2 ust. 1 pkt 5 również używanych maszyn lub wyposażenia, stanowiących eksponaty,</a:t>
            </a:r>
            <a:br>
              <a:rPr lang="pl-PL" sz="2000" dirty="0"/>
            </a:br>
            <a:r>
              <a:rPr lang="pl-PL" sz="2000" dirty="0"/>
              <a:t/>
            </a:r>
            <a:br>
              <a:rPr lang="pl-PL" sz="2000" dirty="0"/>
            </a:br>
            <a:r>
              <a:rPr lang="pl-PL" sz="2000" dirty="0"/>
              <a:t>zakupu rzeczy innych niż wymienione w pkt 5, w tym materiałów,</a:t>
            </a:r>
            <a:br>
              <a:rPr lang="pl-PL" sz="2000" dirty="0"/>
            </a:br>
            <a:r>
              <a:rPr lang="pl-PL" sz="2000" dirty="0"/>
              <a:t/>
            </a:r>
            <a:br>
              <a:rPr lang="pl-PL" sz="2000" dirty="0"/>
            </a:br>
            <a:r>
              <a:rPr lang="pl-PL" sz="2000" dirty="0"/>
              <a:t>wynagrodzenia i innych świadczeń, o których mowa w Kodeksie pracy, związanych z pracą pracowników beneficjenta, a także inne koszty ponoszone przez beneficjenta na podstawie odrębnych przepisów w związku z zatrudnieniem tych pracowników - w przypadku operacji w zakresie określonym w § 2 ust. 1 pkt 2 lit. b i pkt 3,</a:t>
            </a:r>
            <a:br>
              <a:rPr lang="pl-PL" sz="2000" dirty="0"/>
            </a:br>
            <a:r>
              <a:rPr lang="pl-PL" sz="2000" dirty="0"/>
              <a:t/>
            </a:r>
            <a:br>
              <a:rPr lang="pl-PL" sz="2000" dirty="0"/>
            </a:br>
            <a:endParaRPr lang="pl-PL" sz="2000" b="1" dirty="0"/>
          </a:p>
        </p:txBody>
      </p:sp>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pic>
        <p:nvPicPr>
          <p:cNvPr id="2052" name="Picture 4" descr="data:image/jpeg;base64,/9j/4AAQSkZJRgABAQAAAQABAAD/2wCEAAkGBxAQEA0QEBEOEA4NDhANCg0NCA8ODRAOGBIXFhURFRUkKDQsJCYxJx8TLT0iJjErODo6Fx8/OD8tNzQ5NzcBCgoKDg0OFRAQFi4lICUuLS01LS83Ny4tLS4wLi4uLS0uLy8uLS4tLS0tLy01LS4tLS0uLS01LS0tLS0tLS0tLf/AABEIAMgAyAMBEQACEQEDEQH/xAAbAAEAAgMBAQAAAAAAAAAAAAAAAgQBAwUHBv/EAEoQAAEDAgIEBwoLBwMFAAAAAAEAAgMEERIhBRMxUQYiQVNxkZMUIzIzUmGBkrHRBxUXJGNylKHB4fA0QkOio9LxVGKCJURzdLL/xAAbAQEAAgMBAQAAAAAAAAAAAAAAAwQBAgUGB//EADYRAQACAQICBwUHBAMBAAAAAAABAgMEESExBRITFEFRoRVSYXGRIjIzU4Gx8AZCgtFiwfEj/9oADAMBAAIRAxEAPwD3FAQEBAQEBAQRc8BBrM24daCBmP6CDGM7z1oMYjvPWgzjO89ZQZ1p3/cgkJjyoJiUFBNBlAQEBAQEBAQEBAQEBBB8gHTuQaXSEoIICAgICAgICAgyHEbEG5s2/rQbLoMoCAgICAgICAgwSg0Plvs2INaAgICAgICAgICAgICCTXke5BvY8H3IJoCAgICAgIME2QV3vv0bkEEBAQEBAQEBAQaaiqYzwjnuGZVLVdI6fTfiW4+Xilx4L5PuwqN0xGTbjfyrnR/UOm32mtvT/axOgyRG+67BO14u033711tPqsOor1sdt1W+O1OFobFYaCAgyDZBYjffpQTQEBAQEGCUFaR9+jkQRQEBAQEBAQEBBXranAwuG05N6f1dUOktZ3XBN458o+abBinJeKy+Oq6ovJJJtf0krwcza9ptad5l6XFiikRGzHc7rA/vbS0vGQWszB2kbt1DXOjc3PK9sz+slPp818GSMmOeMeqPPgrkrMTD7GGQOa1w2OF19A0+aubFXJXxeavWaWmspqZqICACgsxvuPPyoJoCAgINEz+TrQakBAQEBAQEBBXlrom7Xt6AcR+5aTkrHOUlcV7coUJdLNdcDEG/Vzd5lF21Z4J401o2lz6p7ix5PLnhvkMl5/puethrM+9/1K9pqxW8Q5ANiDuId1ZrzUOtMbxs3nDISWmzrXLdoWOMeCHe1NomOCrN4J+7p5FvXnCxXnD7bRfim+m3Wva9Cb9yx7/H95eW1e3aytrrK4gICCTXWN0FkG6DKAghI6w9iCsgICAgICAgIONpevNzEw+aRwP8qrZsn9sLmnwxt1rOa2mPKfQqy31vJujhA6d5RrMzLow0OKJ1/Cdmy/66VpqtD3nTTXx5wrzqOpkjZ81WU5jcQ4EDeRkOleLtjvS01tG0w72LJGSImJQfWC21oJviItmtOpO7aMM78maWEuc1zgWsabtBacTjvtuVrT6W+e01p+s+TTNlilZiJ3l9tSuaWNw+CBYZWK95p6Ux4q0pyh5nL1utM2bVMjEBAQEG2B3Jv2IN6AgrTOuehBBAQEBAQEBBz9KV4jBa098P8o3qHLl6sbRzWMGGbzvPJxqZm1x9Cpr9vJYRo6NNo/YX+r71Zx4PGyrfP4VdBWVVqnpmP8IX3HYVV1OiwamP/pTf90mPLfH92VYaJiBvY9YXPjoDSxO89b6p512WY23c3ScYbK1oADWtGXX+Ssdhjw7Ux12hPhta1JtMr+i5Rm3l2jz+b2qzgtHGFfUVnaJdFWVUQEBAQAgttNxdBhxsCgqoCAgICAgp1ukWR5eE/wAkH2lR3yxXgmx4LX4+DjT6SledpaPJZcKrbLa3iu1wUr4K7YXHblvJKjS7xHJaa2wAHIiOZ3XdGx3ffkaL+nk/FTYK723QZ7bV2dZXFIQEBBwdOgCRpBF8IuL5ixVPPt1olf0u80mJKd1nMP8AuH+FHSdrRLe8b1mHde8NBJIAG0k2C6EzERvLmxEzO0QqDSkN7Y/TgdZR9tTfbdN3fJtvsuKRCICAg3QHaEGZzkBvQaEBBypdMhrnNLDxXFtw/cbXVec+0zGy1Glm1YmJSGm4+Vr/AFWn8VnvFfI7pfwln46i3P8AUb707evkx3S/mr1umLi0dxfwnEZjoWl8/DaqTHpdp3s5TGFx9pVdb4RC4xgGxGm8pIwINmj6zDLhPgO4vQ7kP4KXDfq22lHmx9am8eDuq654gIKmkqvVMuPCdkz3qPJfqRwTYcfXttLgRxlxxOzvnmcyqPGZ3l0eERtCxjIsQLkHIJHCd2m28bSxK58hvIfqtB4oW1rzad5YrWtI2rCxR0uPZk0bbD7lmmOby0yZIpHF2mNsANwsr0RtEQoTO8zLKywICCcRzHnQSnOYQakBB8nW+Ml/8j//AKK59/vS62L7lfk1LVIIDRfIIxM7LkTMI8/KiOZ4tiMCAg57tp6USpR10sRBa84fJcbt6LLeuS1eUo7YqW5w78Ol4nMxE2I8Jlje+4K1GasxvMqM6e8W2iFKp0085MAaN5GJyhtqJ8FimlrHG0qbjJIQXkkDyj7FDNptzlPFa0jasLCw1EGGzsB4webcjbLavVieLE1ttwl2aCeN7e95Bu1pGYVzHNZj7Khlpas/aWVIjEBAQZCCU20oIICDhVHhv+u72rn3+9Lo0+7DSWA7QOpat+MI6lu77yjO6TWgbAjHGUkBAQEGmWG+Y2o2idlV7CMiEbxMMxxE5DZvRjeIW44gOnejSZmWxGBBOOFztjSfPYraK2tyhrN615ysQUDieMMI6RdSVw2meMI7Z6xHCV6lpRHit+9a/o/yrGPHFN9lXJkm+26wpEYgICAglLtKCKAg4NR4b/ru9q59/vS6NPuwgtW4gICAgICAgICAgsR0UhF7W+sQFJGG8xvsinNSJ23RNBIHNIHGBFje49Kz2V4mOB21JrMTLtq6oCAgICAgICCc20oIICDnSaPcXON22c4kbd6qzgtMzO61GesViNhujN7+pid385O8+UJDRg5XHqW3d48Za95nwgOjByOPpaCnd48JZjUz4wj8V/7/AOn+ax3b4s95+CjpoClglncS5kQBcAzjZuA/FY7tPhLTJrYx0m0w+Xi4c0R2mVv1oPdda93sr16XwTziY/nzWouF1C7+OB9aGVv4LXsb+SeOktNb+/8Adaj09SO2VEH/ACqGt9q17O0eCWNXgnlePq6QzAIzBF2kbCN6xtPjCeLVmN4lugpnOtyDyiMlvXFa3KGt8ta85b9KyspKWonaQ6SKJz2l7HFpdbLIcit0xRRztTqLdS1o8HnvynVPkUv2eb+5SuJ7Rz+7H8/U+U6p8il+zzf3Ie0c/ux/P1PlOqfIpfs839yHtHP7sfz9XpOhKwz01PM7CHTRMkcGghtyL5LV18NpvStp8V1EogICAgINk4z9CDWgICAgICAg4XDk20fV2F+IzK/0jUjmq6z8GzxfWu5s9oFs89vHma13NntAhvHma13NntAhvHm9z0N+zUv/AK8WX/AI9Nh+5X5LiN3H4Xm1DV2F+9HK/nCINV+Dd4xrXc2e0CPO7x5mtdzZ7QIbx5mtdzZ7QIbx5vcOCn7DRZW+bx5ejYtXpNN+DT5OqicQEBAQAg3zjIINCAgICAgICDg8Oz/0+ruSOIzMHPxjUVdX+DZ4prG87L2pWzgbz5GsbzsvalDefI1jedl7Uobz5PdNESAU9MCcxBEDe5/cCPSYvuV+S3rm7/uKN3J4WyA0NYASO8uNxkbDNEGp37G2zxbWN52XtSjz+8+RrG87L2pQ3nyNY3nZe1KG8+T3Pgn+w0Wd/m8eZ2nJavRaf8KnydZE4gICAglEMwgsPFwQgqoCAgICAgIPFuFdfOaqtjJldFr3twGs73hDsuJs3LZ53U2mct4m/j5uFb6Edqz3Ir7fEt9CO1Z7kNvi+6+DGhgl7t19NBJh1Gr10MUtr6y9rjLYOoI6XR9KW6+8b8v+3pLCwAARsAAsAGAABNnX4cohnGzm2eqE2Hj/AAy0nP3XWRgyiHHg1QrbRYcIBGHZbbl50cHVZLdraOvO3lu+bt9CO1Z7kVNviW+hHas9yG3xfbfBlo+CZ9UJqeF4ayMs1sUc1rl17ZZcixLo9H0rabb8XpsMTWNaxjWtY0YWMYwNa0bgORYdiIiI2iE0ZEBAQEG6AbT6EG5BWlbY9OaCCAgICDXUSBrXEm1gbZ+ZQanLXHjtMztwb46ze0REPnqbToucbpbWy7xJt6l5PS67U9ae1vO388naydH8I6sR9YcfSMVDJI95iJc84nEwyAl3KVpqNfquvPZ5J2RV6GwzG98dd/0UpaSjAGCIX5bwvOXpUHftbPPLP1S4uhdNEzM4q+jUaem5Ym9hZZjWazwyz9UtuiNJETvip6LHwTtA7us7F+z/AMQOt41e+eH6N/v4eX/b0FHUEHi3DBg7urOOR305a4DkGSPP6r8a3BxsDecPbtRX/wATA3nD27UP8X3/AMErQH1lnYuJF++HWzcsS6nRvO/B6SsOsICAgICC0xtgAgkghK246EFZAQEBBQ0xBI9g1eru04nax7gLW5LArldL6O2pwxFZ5cfRb0eTHjvM334+Tk0c1SRgDafIHwpZN/QvO6LNNq9lSOXm6eWmCJ60zb6R/tVmZUNNiIL+aR/uXNzYa4rzW08U9bYbRvEz6f7Uqpkt8REWeWUjvcta9TlxWMVse20buTpegfUMDDqxheH5lx5CPxXS6N1lNJlm8xM7xt6w5/TGh75gjHjttMTvx+U/7Q+DrSkVN3XriyLWanBeTwrY77Okda928RoctMfW69vJ6TBKXtY9jS5j2h8bgDYtIuD7E4OvFomImE+P5DuopwZeW8L+DdYairqBSl0FzKZTLGOLhBcbbd/Uji6rTZJve8cnyWA803tGoobf8jAeab2jUNv+T7T4NdIw0z6ozuZCHtjDC54OKxdcZejrR0NBlpjm02s9PpqhkjGyRuDmPGJjm7CFh2a2i0RMS2rDYQEBBshbnfcgsICAgryssb8hQa0BAQcB+mml743Ssa272E4gCNo2ryc9J6m+a2K07U4xy8OLsV0ExSL1pMzwly5hAwjV1Uue21d92S5+eIwzE4fH+eC/Sc19+thj6Ks747EiolLvPWEqpa2S872qmpF94js4+iq57TtleemoKx9r3fRPFbRyp6PnXaWl1xjD48AmwDjnEW4reVtXp6dEYJ08ZZmd+rv4bct/J5DN/UGqrqrYIxU2i015Tvz2830NHwe0bc45Da2V65wzVXS9L6m9p7Sdv0S5P6exVjeuKZfSM0xHC2OKKVmqijZHFeQOs1osBf0Ba6jpfVUvtjmJj5LuHovakRNJ4NdRwkcBxZWXvvByUHtnWz4+ixTouu/2qyo1mnHzRyRPkBZKx0cgBAJaRYi6e2Nd5+kN79E4rVmJpLyzVHnh67fevbPmf+Jqjzw9dvvQ/wATVHnh67feh/i9v4GD5hR53714W/MrV6LS/g0dpFgQEGQLmyCy1thZBJAQEGHC6Cs9tkEUBBy9NwOwAxRCQh132exhAttuVxemNHbNijs45TvP0X9DkrF5jJfb6y5dLVykYRS4iAbnumLeuFpMsWx9nWN5h0cmLHE9acu36SqSOlabOp893dEa5uTD2dpra3FYrGO0bxl9JU6kyXuYrA5eNYsRFfeT4+pttF/SXI03TSzRta2MXbIH8aRvICPxXU6K1OLTZptknhMbcvjDldOaPJqdPWuGeMW39JWOCFc50DQ2IvMbjrLvDbEuJAz81lv0zi7PV9aeETtt+ip0JemXSRE5ftRvvwl9PVSzOZfuSw8LF3VDsWurrOTFExXaOe7o464q227b0lQdJIR4j+vGuPtX31rq0/M9JUC94NjH5j3xqk2r7yzEVmN4s+W4WNcJI3mO4ezCNjjcHP2heu6AvXsLUieMT+//AI8N/U2K1dTW8TwmP2/9cPH9F/T/ACXdeb4+Zj+i/p/khx83uHAs/MKPK3etltmZyWr0Wl/Bo7SLAgBBYiZbpKDYgICAgIIvbdBXc0hBFBS0rU6tnIMd2gk7Mly+ltXbTYYmsb78PRZ0mHtL/JwaSB9sQrGtJBuNRCeVec0mKK07SturMuxkvTfqzg9ZVpDI43NSL79TEudly9pabWrxT1ilY2jF6yp1JffCZgQM/FsC1jq8+qsY4rtvFP3T0fQvmc5omAwsMhvG3YCPer2j01dRa8ctqzP0RarURhrE9TfeduaOg9CiIPYyqsHHES6KIndZTZdR7RyROSOrtDk6LR10NJiKTbefl+zpVDpW8TusEWH8CFQ6nPbHvi5xsvY4x2+12PrKlM57RcTg528VGqEdWf7FmsUmdpx/uqWcT43MnyGrbh7qf7MRwot6V4DTT4PnLG4MX/a4r3t0bl7jo/o+NH19rb77em/xl47pW0a/s5ivV6u/x57fLyc/5NJv9Yz7B+a6W7j+zfj6HyaTf6xn2D803PZvx9H3mg6A09PDAXYzEzC54ZhxehHSxY+zpFfJeWEgEG+OO2Z2oNqAgICAgICDDm32oK74yOhBWqqSOUASMa8A3aHNvnvUWXDjyxEXjdJizXxTM0nZW+JaXmYuzCg9n6b3IT9/1P5knxLTcxF2adw03uQd/wBT+ZLHxJS8zH6ix7P03uQz3/U/mS20+jIIy4sjY0uaWOIbtado9ikx6PBj36tOfBHk1ebJt1rzO3Fr+JabmIuzWns/Te5Dfv8AqfzJPiWm5iLs07hpvcg7/qfzJYOhKXmYuzCez9N7kHf9T+ZJ8SUvMx+oseztN7jPtDU/mS6CuqYgICDLWk7EG9kdulBsQEBAQEBAQEBAQanxDkQanNIQRQEBAQEBAQEBAsg2th39SDc0WQZQEBAQEBAQEBAQEBAQa3RAoIGEoIFh3IMW/VkGEBBLCdx6kEhEf0UExCOVBsa0DYgygICAgICAg//Z">
            <a:extLst>
              <a:ext uri="{FF2B5EF4-FFF2-40B4-BE49-F238E27FC236}">
                <a16:creationId xmlns:a16="http://schemas.microsoft.com/office/drawing/2014/main" xmlns="" id="{5C80A761-8704-4E13-8A7F-F1965A8AF7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4796" y="147262"/>
            <a:ext cx="1749287" cy="174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411734"/>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120926" y="32188"/>
            <a:ext cx="11792777" cy="2949552"/>
          </a:xfrm>
        </p:spPr>
        <p:txBody>
          <a:bodyPr>
            <a:normAutofit fontScale="90000"/>
          </a:bodyPr>
          <a:lstStyle/>
          <a:p>
            <a:pPr marL="514350" indent="-514350"/>
            <a:r>
              <a:rPr lang="pl-PL" sz="2400" dirty="0"/>
              <a:t>        </a:t>
            </a:r>
            <a:r>
              <a:rPr lang="pl-PL" sz="2400" b="1" dirty="0">
                <a:effectLst>
                  <a:outerShdw blurRad="38100" dist="38100" dir="2700000" algn="tl">
                    <a:srgbClr val="000000">
                      <a:alpha val="43137"/>
                    </a:srgbClr>
                  </a:outerShdw>
                </a:effectLst>
              </a:rPr>
              <a:t>Koszty kwalifikowane:</a:t>
            </a:r>
            <a:br>
              <a:rPr lang="pl-PL" sz="2400" b="1" dirty="0">
                <a:effectLst>
                  <a:outerShdw blurRad="38100" dist="38100" dir="2700000" algn="tl">
                    <a:srgbClr val="000000">
                      <a:alpha val="43137"/>
                    </a:srgbClr>
                  </a:outerShdw>
                </a:effectLst>
              </a:rPr>
            </a:br>
            <a:r>
              <a:rPr lang="pl-PL" sz="2400" b="1" dirty="0">
                <a:effectLst>
                  <a:outerShdw blurRad="38100" dist="38100" dir="2700000" algn="tl">
                    <a:srgbClr val="000000">
                      <a:alpha val="43137"/>
                    </a:srgbClr>
                  </a:outerShdw>
                </a:effectLst>
              </a:rPr>
              <a:t/>
            </a:r>
            <a:br>
              <a:rPr lang="pl-PL" sz="2400" b="1" dirty="0">
                <a:effectLst>
                  <a:outerShdw blurRad="38100" dist="38100" dir="2700000" algn="tl">
                    <a:srgbClr val="000000">
                      <a:alpha val="43137"/>
                    </a:srgbClr>
                  </a:outerShdw>
                </a:effectLst>
              </a:rPr>
            </a:br>
            <a:r>
              <a:rPr lang="pl-PL" sz="2400" dirty="0"/>
              <a:t>podatek od towarów i usług (VAT), zgodnie z art. 69 ust. 3 lit. c rozporządzenia nr 1303/2013 które są uzasadnione zakresem operacji, niezbędne do osiągnięcia jej celu oraz racjonalne.</a:t>
            </a:r>
            <a:br>
              <a:rPr lang="pl-PL" sz="2400" dirty="0"/>
            </a:br>
            <a:r>
              <a:rPr lang="pl-PL" sz="2400" i="1" dirty="0">
                <a:effectLst>
                  <a:outerShdw blurRad="38100" dist="38100" dir="2700000" algn="tl">
                    <a:srgbClr val="000000">
                      <a:alpha val="43137"/>
                    </a:srgbClr>
                  </a:outerShdw>
                </a:effectLst>
              </a:rPr>
              <a:t/>
            </a:r>
            <a:br>
              <a:rPr lang="pl-PL" sz="2400" i="1" dirty="0">
                <a:effectLst>
                  <a:outerShdw blurRad="38100" dist="38100" dir="2700000" algn="tl">
                    <a:srgbClr val="000000">
                      <a:alpha val="43137"/>
                    </a:srgbClr>
                  </a:outerShdw>
                </a:effectLst>
              </a:rPr>
            </a:br>
            <a:r>
              <a:rPr lang="pl-PL" sz="2400" dirty="0">
                <a:effectLst>
                  <a:outerShdw blurRad="38100" dist="38100" dir="2700000" algn="tl">
                    <a:srgbClr val="000000">
                      <a:alpha val="43137"/>
                    </a:srgbClr>
                  </a:outerShdw>
                </a:effectLst>
              </a:rPr>
              <a:t>Koszty te nie mogą być kosztami inwestycji polegającej na budowie albo przebudowie liniowych obiektów budowlanych w części dotyczącej realizacji odcinków zlokalizowanych poza obszarem wiejskim objętym LSR.</a:t>
            </a:r>
            <a:br>
              <a:rPr lang="pl-PL" sz="2400" dirty="0">
                <a:effectLst>
                  <a:outerShdw blurRad="38100" dist="38100" dir="2700000" algn="tl">
                    <a:srgbClr val="000000">
                      <a:alpha val="43137"/>
                    </a:srgbClr>
                  </a:outerShdw>
                </a:effectLst>
              </a:rPr>
            </a:br>
            <a:endParaRPr lang="pl-PL" sz="2400" b="1" dirty="0"/>
          </a:p>
        </p:txBody>
      </p:sp>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a16="http://schemas.microsoft.com/office/drawing/2014/main" xmlns="" id="{BA67F414-37CD-48C1-BFEB-A69E94452A66}"/>
              </a:ext>
            </a:extLst>
          </p:cNvPr>
          <p:cNvSpPr/>
          <p:nvPr/>
        </p:nvSpPr>
        <p:spPr>
          <a:xfrm>
            <a:off x="668668" y="2996719"/>
            <a:ext cx="10426887"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432" indent="0" algn="ctr">
              <a:buNone/>
            </a:pPr>
            <a:r>
              <a:rPr lang="pl-PL" dirty="0">
                <a:solidFill>
                  <a:srgbClr val="FF0000"/>
                </a:solidFill>
                <a:effectLst>
                  <a:outerShdw blurRad="38100" dist="38100" dir="2700000" algn="tl">
                    <a:srgbClr val="000000">
                      <a:alpha val="43137"/>
                    </a:srgbClr>
                  </a:outerShdw>
                </a:effectLst>
              </a:rPr>
              <a:t>WAŻNE : </a:t>
            </a:r>
            <a:r>
              <a:rPr lang="pl-PL" dirty="0">
                <a:effectLst>
                  <a:outerShdw blurRad="38100" dist="38100" dir="2700000" algn="tl">
                    <a:srgbClr val="000000">
                      <a:alpha val="43137"/>
                    </a:srgbClr>
                  </a:outerShdw>
                </a:effectLst>
              </a:rPr>
              <a:t>GRANT MUSI WIĄZAĆ SIĘ Z POZWOLENIEM NA BUDOWĘ LUB ZGŁOSZENIEM ROBÓT </a:t>
            </a:r>
            <a:r>
              <a:rPr lang="pl-PL" dirty="0" smtClean="0">
                <a:effectLst>
                  <a:outerShdw blurRad="38100" dist="38100" dir="2700000" algn="tl">
                    <a:srgbClr val="000000">
                      <a:alpha val="43137"/>
                    </a:srgbClr>
                  </a:outerShdw>
                </a:effectLst>
              </a:rPr>
              <a:t>BUDOWLANYCH wyłącznie jeżeli </a:t>
            </a:r>
            <a:r>
              <a:rPr lang="pl-PL" dirty="0" err="1" smtClean="0">
                <a:effectLst>
                  <a:outerShdw blurRad="38100" dist="38100" dir="2700000" algn="tl">
                    <a:srgbClr val="000000">
                      <a:alpha val="43137"/>
                    </a:srgbClr>
                  </a:outerShdw>
                </a:effectLst>
              </a:rPr>
              <a:t>Grantobiorca</a:t>
            </a:r>
            <a:r>
              <a:rPr lang="pl-PL" dirty="0" smtClean="0">
                <a:effectLst>
                  <a:outerShdw blurRad="38100" dist="38100" dir="2700000" algn="tl">
                    <a:srgbClr val="000000">
                      <a:alpha val="43137"/>
                    </a:srgbClr>
                  </a:outerShdw>
                </a:effectLst>
              </a:rPr>
              <a:t> ubiega się w zakresie :</a:t>
            </a:r>
          </a:p>
          <a:p>
            <a:pPr marL="27432" indent="0" algn="ctr">
              <a:buNone/>
            </a:pPr>
            <a:endParaRPr lang="pl-PL" dirty="0" smtClean="0">
              <a:effectLst>
                <a:outerShdw blurRad="38100" dist="38100" dir="2700000" algn="tl">
                  <a:srgbClr val="000000">
                    <a:alpha val="43137"/>
                  </a:srgbClr>
                </a:outerShdw>
              </a:effectLst>
            </a:endParaRPr>
          </a:p>
          <a:p>
            <a:pPr marL="27432" indent="0" algn="ctr">
              <a:buNone/>
            </a:pPr>
            <a:r>
              <a:rPr lang="pl-PL"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pl-PL" dirty="0" smtClean="0">
                <a:latin typeface="Calibri Light" panose="020F0302020204030204" pitchFamily="34" charset="0"/>
                <a:cs typeface="Calibri Light" panose="020F0302020204030204" pitchFamily="34" charset="0"/>
              </a:rPr>
              <a:t>Rozwój </a:t>
            </a:r>
            <a:r>
              <a:rPr lang="pl-PL" dirty="0">
                <a:latin typeface="Calibri Light" panose="020F0302020204030204" pitchFamily="34" charset="0"/>
                <a:cs typeface="Calibri Light" panose="020F0302020204030204" pitchFamily="34" charset="0"/>
              </a:rPr>
              <a:t>ogólnodostępnej i niekomercyjnej infrastruktury turystycznej i rekreacyjnej,</a:t>
            </a:r>
            <a:br>
              <a:rPr lang="pl-PL" dirty="0">
                <a:latin typeface="Calibri Light" panose="020F0302020204030204" pitchFamily="34" charset="0"/>
                <a:cs typeface="Calibri Light" panose="020F0302020204030204" pitchFamily="34" charset="0"/>
              </a:rPr>
            </a:br>
            <a:r>
              <a:rPr lang="pl-PL" dirty="0">
                <a:latin typeface="Calibri Light" panose="020F0302020204030204" pitchFamily="34" charset="0"/>
                <a:cs typeface="Calibri Light" panose="020F0302020204030204" pitchFamily="34" charset="0"/>
              </a:rPr>
              <a:t/>
            </a:r>
            <a:br>
              <a:rPr lang="pl-PL" dirty="0">
                <a:latin typeface="Calibri Light" panose="020F0302020204030204" pitchFamily="34" charset="0"/>
                <a:cs typeface="Calibri Light" panose="020F0302020204030204" pitchFamily="34" charset="0"/>
              </a:rPr>
            </a:br>
            <a:r>
              <a:rPr lang="pl-PL" dirty="0">
                <a:latin typeface="Calibri Light" panose="020F0302020204030204" pitchFamily="34" charset="0"/>
                <a:cs typeface="Calibri Light" panose="020F0302020204030204" pitchFamily="34" charset="0"/>
              </a:rPr>
              <a:t>- Rozwój obiektów stanowiących ogólnodostępną infrastrukturę społeczną lub kulturalną.</a:t>
            </a:r>
            <a:r>
              <a:rPr lang="pl-PL" sz="2800"/>
              <a:t/>
            </a:r>
            <a:br>
              <a:rPr lang="pl-PL" sz="2800"/>
            </a:br>
            <a:endParaRPr lang="pl-P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87114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186729" y="147262"/>
            <a:ext cx="4950162" cy="820477"/>
          </a:xfrm>
        </p:spPr>
        <p:txBody>
          <a:bodyPr/>
          <a:lstStyle/>
          <a:p>
            <a:pPr algn="ctr"/>
            <a:r>
              <a:rPr lang="pl-PL" dirty="0"/>
              <a:t>Omówienie wniosku</a:t>
            </a:r>
            <a:endParaRPr lang="pl-PL" b="1" dirty="0"/>
          </a:p>
        </p:txBody>
      </p:sp>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pic>
        <p:nvPicPr>
          <p:cNvPr id="9" name="Obraz 8">
            <a:extLst>
              <a:ext uri="{FF2B5EF4-FFF2-40B4-BE49-F238E27FC236}">
                <a16:creationId xmlns:a16="http://schemas.microsoft.com/office/drawing/2014/main" xmlns="" id="{C84B09FA-8E43-438E-A9EB-7731A67AB1A2}"/>
              </a:ext>
            </a:extLst>
          </p:cNvPr>
          <p:cNvPicPr>
            <a:picLocks noChangeAspect="1"/>
          </p:cNvPicPr>
          <p:nvPr/>
        </p:nvPicPr>
        <p:blipFill>
          <a:blip r:embed="rId6"/>
          <a:stretch>
            <a:fillRect/>
          </a:stretch>
        </p:blipFill>
        <p:spPr>
          <a:xfrm>
            <a:off x="1613451" y="967740"/>
            <a:ext cx="8605485" cy="4922520"/>
          </a:xfrm>
          <a:prstGeom prst="rect">
            <a:avLst/>
          </a:prstGeom>
        </p:spPr>
      </p:pic>
    </p:spTree>
    <p:extLst>
      <p:ext uri="{BB962C8B-B14F-4D97-AF65-F5344CB8AC3E}">
        <p14:creationId xmlns:p14="http://schemas.microsoft.com/office/powerpoint/2010/main" val="748798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pic>
        <p:nvPicPr>
          <p:cNvPr id="9" name="Symbol zastępczy zawartości 4">
            <a:extLst>
              <a:ext uri="{FF2B5EF4-FFF2-40B4-BE49-F238E27FC236}">
                <a16:creationId xmlns:a16="http://schemas.microsoft.com/office/drawing/2014/main" xmlns="" id="{8EEE2D9E-CD6F-42EB-92BB-EB49AFB16CD3}"/>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85379" y="479580"/>
            <a:ext cx="7103166" cy="5273599"/>
          </a:xfrm>
        </p:spPr>
      </p:pic>
      <p:sp>
        <p:nvSpPr>
          <p:cNvPr id="2" name="Prostokąt 1">
            <a:extLst>
              <a:ext uri="{FF2B5EF4-FFF2-40B4-BE49-F238E27FC236}">
                <a16:creationId xmlns:a16="http://schemas.microsoft.com/office/drawing/2014/main" xmlns="" id="{B7AFCFCC-6FFC-4B8B-9589-827C183E0CBF}"/>
              </a:ext>
            </a:extLst>
          </p:cNvPr>
          <p:cNvSpPr/>
          <p:nvPr/>
        </p:nvSpPr>
        <p:spPr>
          <a:xfrm>
            <a:off x="7288545" y="147262"/>
            <a:ext cx="4718076" cy="5078313"/>
          </a:xfrm>
          <a:prstGeom prst="rect">
            <a:avLst/>
          </a:prstGeom>
        </p:spPr>
        <p:txBody>
          <a:bodyPr wrap="square">
            <a:spAutoFit/>
          </a:bodyPr>
          <a:lstStyle/>
          <a:p>
            <a:r>
              <a:rPr lang="pl-PL" b="1" dirty="0">
                <a:effectLst>
                  <a:outerShdw blurRad="38100" dist="38100" dir="2700000" algn="tl">
                    <a:srgbClr val="000000">
                      <a:alpha val="43137"/>
                    </a:srgbClr>
                  </a:outerShdw>
                </a:effectLst>
              </a:rPr>
              <a:t>Pole 10. Numer identyfikacyjny :</a:t>
            </a:r>
          </a:p>
          <a:p>
            <a:pPr marL="285750" indent="-285750">
              <a:buClr>
                <a:schemeClr val="accent1">
                  <a:lumMod val="50000"/>
                </a:schemeClr>
              </a:buClr>
              <a:buFont typeface="Wingdings" panose="05000000000000000000" pitchFamily="2" charset="2"/>
              <a:buChar char="ü"/>
            </a:pPr>
            <a:r>
              <a:rPr lang="pl-PL" dirty="0"/>
              <a:t>Należy wpisać numer identyfikacyjny nadany przez Agencję Restrukturyzacji i Modernizacji Rolnictwa zgodnie z przepisami ustawy z dnia 18 grudnia 2003 r. o krajowym systemie ewidencji producentów, ewidencji gospodarstw rolnych oraz ewidencji wniosków o przyznanie płatności (Dz. U. z 2015 r. poz. 807 i 1419). </a:t>
            </a:r>
          </a:p>
          <a:p>
            <a:pPr marL="285750" indent="-285750">
              <a:buClr>
                <a:schemeClr val="accent1">
                  <a:lumMod val="50000"/>
                </a:schemeClr>
              </a:buClr>
              <a:buFont typeface="Wingdings" panose="05000000000000000000" pitchFamily="2" charset="2"/>
              <a:buChar char="ü"/>
            </a:pPr>
            <a:endParaRPr lang="pl-PL" dirty="0"/>
          </a:p>
          <a:p>
            <a:r>
              <a:rPr lang="pl-PL" dirty="0">
                <a:solidFill>
                  <a:srgbClr val="FF0000"/>
                </a:solidFill>
              </a:rPr>
              <a:t>WAŻNE:</a:t>
            </a:r>
            <a:r>
              <a:rPr lang="pl-PL" dirty="0"/>
              <a:t> Jeżeli podmiot ubiegający się o przyznanie pomocy nie posiada nadanego numeru identyfikacyjnego, należy wypełnić i złożyć odpowiedni wniosek we właściwym terytorialnie Biurze Powiatowym Agencji Restrukturyzacji i Modernizacji Rolnictwa tj.:</a:t>
            </a:r>
          </a:p>
          <a:p>
            <a:pPr marL="285750" indent="-285750">
              <a:buFont typeface="Arial" panose="020B0604020202020204" pitchFamily="34" charset="0"/>
              <a:buChar char="•"/>
            </a:pPr>
            <a:r>
              <a:rPr lang="pl-PL" dirty="0"/>
              <a:t>Olsztyn, ul. Towarowa 20;</a:t>
            </a:r>
          </a:p>
          <a:p>
            <a:pPr marL="285750" indent="-285750">
              <a:buFont typeface="Arial" panose="020B0604020202020204" pitchFamily="34" charset="0"/>
              <a:buChar char="•"/>
            </a:pPr>
            <a:r>
              <a:rPr lang="pl-PL" dirty="0"/>
              <a:t>Ostróda, ul. Grunwaldzka 43 A. </a:t>
            </a:r>
          </a:p>
        </p:txBody>
      </p:sp>
    </p:spTree>
    <p:extLst>
      <p:ext uri="{BB962C8B-B14F-4D97-AF65-F5344CB8AC3E}">
        <p14:creationId xmlns:p14="http://schemas.microsoft.com/office/powerpoint/2010/main" val="33289629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a16="http://schemas.microsoft.com/office/drawing/2014/main" xmlns="" id="{BCA139F6-C3EA-4C2B-86CD-5C5D128CEF51}"/>
              </a:ext>
            </a:extLst>
          </p:cNvPr>
          <p:cNvSpPr/>
          <p:nvPr/>
        </p:nvSpPr>
        <p:spPr>
          <a:xfrm>
            <a:off x="442934" y="459658"/>
            <a:ext cx="10437100" cy="4508927"/>
          </a:xfrm>
          <a:prstGeom prst="rect">
            <a:avLst/>
          </a:prstGeom>
        </p:spPr>
        <p:txBody>
          <a:bodyPr wrap="square">
            <a:spAutoFit/>
          </a:bodyPr>
          <a:lstStyle/>
          <a:p>
            <a:pPr>
              <a:spcBef>
                <a:spcPts val="600"/>
              </a:spcBef>
              <a:buClr>
                <a:schemeClr val="accent1">
                  <a:lumMod val="75000"/>
                </a:schemeClr>
              </a:buClr>
              <a:buSzPct val="98000"/>
            </a:pPr>
            <a:r>
              <a:rPr lang="pl-PL" b="1" dirty="0">
                <a:solidFill>
                  <a:prstClr val="black"/>
                </a:solidFill>
              </a:rPr>
              <a:t>Opis grantu</a:t>
            </a:r>
          </a:p>
          <a:p>
            <a:pPr>
              <a:spcBef>
                <a:spcPts val="600"/>
              </a:spcBef>
              <a:buClr>
                <a:schemeClr val="accent1">
                  <a:lumMod val="75000"/>
                </a:schemeClr>
              </a:buClr>
              <a:buSzPct val="98000"/>
            </a:pPr>
            <a:r>
              <a:rPr lang="pl-PL" b="1" dirty="0">
                <a:solidFill>
                  <a:prstClr val="black"/>
                </a:solidFill>
              </a:rPr>
              <a:t> powinien zawierać co najmniej:</a:t>
            </a:r>
          </a:p>
          <a:p>
            <a:pPr lvl="1">
              <a:spcBef>
                <a:spcPts val="600"/>
              </a:spcBef>
              <a:buClr>
                <a:schemeClr val="accent1">
                  <a:lumMod val="75000"/>
                </a:schemeClr>
              </a:buClr>
              <a:buSzPct val="70000"/>
              <a:buFont typeface="Wingdings" panose="05000000000000000000" pitchFamily="2" charset="2"/>
              <a:buChar char="ü"/>
            </a:pPr>
            <a:r>
              <a:rPr lang="pl-PL" dirty="0">
                <a:solidFill>
                  <a:prstClr val="black"/>
                </a:solidFill>
              </a:rPr>
              <a:t>wyszczególnienie zakresu grantu, terminu i sposobu realizacji, miejsca realizacji, opis poszczególnych zadań wraz z wykazem planowanych do poniesienia kosztów uzasadniających przyjęty poziom kosztów,</a:t>
            </a:r>
          </a:p>
          <a:p>
            <a:pPr lvl="1">
              <a:spcBef>
                <a:spcPts val="600"/>
              </a:spcBef>
              <a:buClr>
                <a:schemeClr val="accent1">
                  <a:lumMod val="75000"/>
                </a:schemeClr>
              </a:buClr>
              <a:buSzPct val="70000"/>
              <a:buFont typeface="Wingdings" panose="05000000000000000000" pitchFamily="2" charset="2"/>
              <a:buChar char="ü"/>
            </a:pPr>
            <a:r>
              <a:rPr lang="pl-PL" dirty="0">
                <a:solidFill>
                  <a:prstClr val="black"/>
                </a:solidFill>
              </a:rPr>
              <a:t>w opisie grantu podmiot powinien wskazać, że operacja </a:t>
            </a:r>
            <a:r>
              <a:rPr lang="pl-PL" i="1" dirty="0">
                <a:solidFill>
                  <a:prstClr val="black"/>
                </a:solidFill>
                <a:effectLst>
                  <a:outerShdw blurRad="38100" dist="38100" dir="2700000" algn="tl">
                    <a:srgbClr val="000000">
                      <a:alpha val="43137"/>
                    </a:srgbClr>
                  </a:outerShdw>
                </a:effectLst>
              </a:rPr>
              <a:t>będzie niekomercyjna, nie będzie generowała zysku,</a:t>
            </a:r>
          </a:p>
          <a:p>
            <a:pPr lvl="1">
              <a:spcBef>
                <a:spcPts val="600"/>
              </a:spcBef>
              <a:buClr>
                <a:schemeClr val="accent1">
                  <a:lumMod val="75000"/>
                </a:schemeClr>
              </a:buClr>
              <a:buSzPct val="70000"/>
              <a:buFont typeface="Wingdings" panose="05000000000000000000" pitchFamily="2" charset="2"/>
              <a:buChar char="ü"/>
            </a:pPr>
            <a:r>
              <a:rPr lang="pl-PL" dirty="0">
                <a:solidFill>
                  <a:prstClr val="black"/>
                </a:solidFill>
              </a:rPr>
              <a:t>zadanie ma służyć </a:t>
            </a:r>
            <a:r>
              <a:rPr lang="pl-PL" i="1" dirty="0">
                <a:solidFill>
                  <a:prstClr val="black"/>
                </a:solidFill>
                <a:effectLst>
                  <a:outerShdw blurRad="38100" dist="38100" dir="2700000" algn="tl">
                    <a:srgbClr val="000000">
                      <a:alpha val="43137"/>
                    </a:srgbClr>
                  </a:outerShdw>
                </a:effectLst>
              </a:rPr>
              <a:t>zaspokajaniu potrzeb społeczności lokalnej </a:t>
            </a:r>
            <a:r>
              <a:rPr lang="pl-PL" dirty="0">
                <a:solidFill>
                  <a:prstClr val="black"/>
                </a:solidFill>
              </a:rPr>
              <a:t>z obszaru LSR. </a:t>
            </a:r>
          </a:p>
          <a:p>
            <a:pPr lvl="0">
              <a:spcBef>
                <a:spcPts val="600"/>
              </a:spcBef>
              <a:buClr>
                <a:srgbClr val="FE8637"/>
              </a:buClr>
              <a:buSzPct val="70000"/>
            </a:pPr>
            <a:endParaRPr lang="pl-PL" dirty="0">
              <a:solidFill>
                <a:prstClr val="black"/>
              </a:solidFill>
            </a:endParaRPr>
          </a:p>
          <a:p>
            <a:pPr lvl="0" algn="ctr">
              <a:spcBef>
                <a:spcPts val="600"/>
              </a:spcBef>
              <a:buClr>
                <a:srgbClr val="FE8637"/>
              </a:buClr>
              <a:buSzPct val="70000"/>
            </a:pPr>
            <a:r>
              <a:rPr lang="pl-PL" dirty="0">
                <a:solidFill>
                  <a:srgbClr val="FF0000"/>
                </a:solidFill>
              </a:rPr>
              <a:t>WAŻNE : </a:t>
            </a:r>
            <a:r>
              <a:rPr lang="pl-PL" dirty="0"/>
              <a:t>Należy</a:t>
            </a:r>
            <a:r>
              <a:rPr lang="pl-PL" dirty="0">
                <a:solidFill>
                  <a:prstClr val="black"/>
                </a:solidFill>
              </a:rPr>
              <a:t> wskazać, czy zadanie bez dofinansowania, o które się ubiega </a:t>
            </a:r>
            <a:r>
              <a:rPr lang="pl-PL" dirty="0" err="1">
                <a:solidFill>
                  <a:prstClr val="black"/>
                </a:solidFill>
              </a:rPr>
              <a:t>Granotobiorca</a:t>
            </a:r>
            <a:r>
              <a:rPr lang="pl-PL" dirty="0">
                <a:solidFill>
                  <a:prstClr val="black"/>
                </a:solidFill>
              </a:rPr>
              <a:t>, zostałaby zrealizowane, tj. w takim samym zakresie rzeczowym (w odniesieniu do kosztów kwalifikowalnych) i w takim samym okresie. </a:t>
            </a:r>
          </a:p>
          <a:p>
            <a:pPr lvl="0" algn="ctr">
              <a:spcBef>
                <a:spcPts val="600"/>
              </a:spcBef>
              <a:buClr>
                <a:srgbClr val="FE8637"/>
              </a:buClr>
              <a:buSzPct val="70000"/>
            </a:pPr>
            <a:r>
              <a:rPr lang="pl-PL" dirty="0">
                <a:solidFill>
                  <a:prstClr val="black"/>
                </a:solidFill>
              </a:rPr>
              <a:t>W przypadku, gdy zadania obejmują zadania niestandardowe, które nie znajdują się w obrocie powszechnym należy dołączyć dokument uzasadniający przyjęty poziom cen, np. oferty, wydruki z Internetu, kopie stron katalogów, pisemne informacje od sprzedawców.</a:t>
            </a:r>
          </a:p>
        </p:txBody>
      </p:sp>
    </p:spTree>
    <p:extLst>
      <p:ext uri="{BB962C8B-B14F-4D97-AF65-F5344CB8AC3E}">
        <p14:creationId xmlns:p14="http://schemas.microsoft.com/office/powerpoint/2010/main" val="581422964"/>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147431" y="147262"/>
            <a:ext cx="6253369" cy="765926"/>
          </a:xfrm>
        </p:spPr>
        <p:txBody>
          <a:bodyPr/>
          <a:lstStyle/>
          <a:p>
            <a:pPr algn="ctr"/>
            <a:r>
              <a:rPr lang="pl-PL" dirty="0">
                <a:solidFill>
                  <a:srgbClr val="455F51"/>
                </a:solidFill>
              </a:rPr>
              <a:t>Sposób złożenia wniosku</a:t>
            </a:r>
            <a:endParaRPr lang="pl-PL" b="1" dirty="0"/>
          </a:p>
        </p:txBody>
      </p:sp>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a16="http://schemas.microsoft.com/office/drawing/2014/main" xmlns="" id="{56ADF6A0-5A19-4D2E-9588-66544401CB39}"/>
              </a:ext>
            </a:extLst>
          </p:cNvPr>
          <p:cNvSpPr/>
          <p:nvPr/>
        </p:nvSpPr>
        <p:spPr>
          <a:xfrm>
            <a:off x="452711" y="1160227"/>
            <a:ext cx="11328471" cy="3416320"/>
          </a:xfrm>
          <a:prstGeom prst="rect">
            <a:avLst/>
          </a:prstGeom>
        </p:spPr>
        <p:txBody>
          <a:bodyPr wrap="square">
            <a:spAutoFit/>
          </a:bodyPr>
          <a:lstStyle/>
          <a:p>
            <a:r>
              <a:rPr lang="pl-PL" b="1" dirty="0">
                <a:effectLst>
                  <a:outerShdw blurRad="38100" dist="38100" dir="2700000" algn="tl">
                    <a:srgbClr val="000000">
                      <a:alpha val="43137"/>
                    </a:srgbClr>
                  </a:outerShdw>
                </a:effectLst>
              </a:rPr>
              <a:t>Przed złożeniem wniosku należy upewnić się, czy: </a:t>
            </a:r>
          </a:p>
          <a:p>
            <a:r>
              <a:rPr lang="pl-PL" dirty="0"/>
              <a:t>wniosek został podpisany w wyznaczonych do tego miejscach przez podmiot ubiegający się o przyznanie pomocy / pełnomocnika podmiotu ubiegającego się o przyznanie pomocy, </a:t>
            </a:r>
          </a:p>
          <a:p>
            <a:r>
              <a:rPr lang="pl-PL" dirty="0"/>
              <a:t>wypełnione zostały wszystkie wymagane pola wniosku, </a:t>
            </a:r>
          </a:p>
          <a:p>
            <a:r>
              <a:rPr lang="pl-PL" dirty="0"/>
              <a:t>załączone zostały wszystkie wymagane dokumenty,</a:t>
            </a:r>
          </a:p>
          <a:p>
            <a:endParaRPr lang="pl-PL" dirty="0"/>
          </a:p>
          <a:p>
            <a:r>
              <a:rPr lang="pl-PL" dirty="0"/>
              <a:t>dane finansowe podawane we wniosku, w tym w </a:t>
            </a:r>
            <a:r>
              <a:rPr lang="pl-PL" i="1" dirty="0"/>
              <a:t>Zestawieniu rzeczowo-finansowym zadań </a:t>
            </a:r>
            <a:r>
              <a:rPr lang="pl-PL" dirty="0"/>
              <a:t>wyrażone są w złotych z dokładnością do dwóch miejsc po przecinku, </a:t>
            </a:r>
            <a:r>
              <a:rPr lang="pl-PL" b="1" u="sng" dirty="0"/>
              <a:t>za wyjątkiem wnioskowanej kwoty pomocy, którą należy podać w pełnych złotych (po obcięciu groszy)</a:t>
            </a:r>
            <a:r>
              <a:rPr lang="pl-PL" u="sng" dirty="0"/>
              <a:t>. </a:t>
            </a:r>
          </a:p>
          <a:p>
            <a:endParaRPr lang="pl-PL" u="sng" dirty="0"/>
          </a:p>
          <a:p>
            <a:endParaRPr lang="pl-PL" u="sng" dirty="0"/>
          </a:p>
          <a:p>
            <a:endParaRPr lang="pl-PL" u="sng" dirty="0"/>
          </a:p>
        </p:txBody>
      </p:sp>
      <p:sp>
        <p:nvSpPr>
          <p:cNvPr id="5" name="Prostokąt 4">
            <a:extLst>
              <a:ext uri="{FF2B5EF4-FFF2-40B4-BE49-F238E27FC236}">
                <a16:creationId xmlns:a16="http://schemas.microsoft.com/office/drawing/2014/main" xmlns="" id="{739C7C31-9168-421B-A156-3537128BD078}"/>
              </a:ext>
            </a:extLst>
          </p:cNvPr>
          <p:cNvSpPr/>
          <p:nvPr/>
        </p:nvSpPr>
        <p:spPr>
          <a:xfrm>
            <a:off x="942560" y="4320330"/>
            <a:ext cx="956807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pl-PL" dirty="0"/>
              <a:t>Z uwagi na pojawienie się na terytorium Polski wirusa SARS-CoV-2 wniosek można złożyć elektronicznie z wszelkimi niezbędnymi załącznikami  w postaci skanu </a:t>
            </a:r>
          </a:p>
        </p:txBody>
      </p:sp>
    </p:spTree>
    <p:extLst>
      <p:ext uri="{BB962C8B-B14F-4D97-AF65-F5344CB8AC3E}">
        <p14:creationId xmlns:p14="http://schemas.microsoft.com/office/powerpoint/2010/main" val="2617888098"/>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xmlns="" id="{38AF5BCB-C2A9-46F3-B0FB-D34C8A787A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7410" y="1552696"/>
            <a:ext cx="1295398" cy="1295398"/>
          </a:xfrm>
          <a:prstGeom prst="rect">
            <a:avLst/>
          </a:prstGeom>
        </p:spPr>
      </p:pic>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a16="http://schemas.microsoft.com/office/drawing/2014/main" xmlns="" id="{7F179380-1963-45BA-8B86-8088AC6A6AE4}"/>
              </a:ext>
            </a:extLst>
          </p:cNvPr>
          <p:cNvSpPr/>
          <p:nvPr/>
        </p:nvSpPr>
        <p:spPr>
          <a:xfrm>
            <a:off x="500328" y="288308"/>
            <a:ext cx="11055568" cy="1477328"/>
          </a:xfrm>
          <a:prstGeom prst="rect">
            <a:avLst/>
          </a:prstGeom>
        </p:spPr>
        <p:txBody>
          <a:bodyPr wrap="square">
            <a:spAutoFit/>
          </a:bodyPr>
          <a:lstStyle/>
          <a:p>
            <a:r>
              <a:rPr lang="pl-PL" b="1" dirty="0"/>
              <a:t>We  wniosku należy uwzględnić:</a:t>
            </a:r>
          </a:p>
          <a:p>
            <a:pPr marL="651510" lvl="1" indent="-285750">
              <a:buFont typeface="Wingdings" panose="05000000000000000000" pitchFamily="2" charset="2"/>
              <a:buChar char="Ø"/>
            </a:pPr>
            <a:r>
              <a:rPr lang="pl-PL" dirty="0"/>
              <a:t>doświadczenie w realizacji projektów o charakterze podobnym do zadania, które zamierza się realizować, lub</a:t>
            </a:r>
          </a:p>
          <a:p>
            <a:pPr marL="651510" lvl="1" indent="-285750">
              <a:buFont typeface="Wingdings" panose="05000000000000000000" pitchFamily="2" charset="2"/>
              <a:buChar char="Ø"/>
            </a:pPr>
            <a:r>
              <a:rPr lang="pl-PL" dirty="0"/>
              <a:t>zasoby odpowiednie do przedmiotu zadania, które zamierza się realizować, lub</a:t>
            </a:r>
          </a:p>
          <a:p>
            <a:pPr marL="651510" lvl="1" indent="-285750">
              <a:buFont typeface="Wingdings" panose="05000000000000000000" pitchFamily="2" charset="2"/>
              <a:buChar char="Ø"/>
            </a:pPr>
            <a:r>
              <a:rPr lang="pl-PL" dirty="0"/>
              <a:t>kwalifikacje odpowiednie do przedmiotu zadania, które zamierza się realizować, jeżeli jest osobą fizyczną, lub</a:t>
            </a:r>
          </a:p>
          <a:p>
            <a:pPr marL="651510" lvl="1" indent="-285750">
              <a:buFont typeface="Wingdings" panose="05000000000000000000" pitchFamily="2" charset="2"/>
              <a:buChar char="Ø"/>
            </a:pPr>
            <a:r>
              <a:rPr lang="pl-PL" dirty="0"/>
              <a:t>działalność odpowiednią do przedmiotu zadania, które zamierza się realizować.</a:t>
            </a:r>
          </a:p>
        </p:txBody>
      </p:sp>
      <p:sp>
        <p:nvSpPr>
          <p:cNvPr id="5" name="Prostokąt 4">
            <a:extLst>
              <a:ext uri="{FF2B5EF4-FFF2-40B4-BE49-F238E27FC236}">
                <a16:creationId xmlns:a16="http://schemas.microsoft.com/office/drawing/2014/main" xmlns="" id="{BEF6A549-24A6-4B81-A1BE-F2C07CFC84F9}"/>
              </a:ext>
            </a:extLst>
          </p:cNvPr>
          <p:cNvSpPr/>
          <p:nvPr/>
        </p:nvSpPr>
        <p:spPr>
          <a:xfrm>
            <a:off x="544256" y="1888247"/>
            <a:ext cx="11157414" cy="3847207"/>
          </a:xfrm>
          <a:prstGeom prst="rect">
            <a:avLst/>
          </a:prstGeom>
        </p:spPr>
        <p:txBody>
          <a:bodyPr wrap="square">
            <a:spAutoFit/>
          </a:bodyPr>
          <a:lstStyle/>
          <a:p>
            <a:r>
              <a:rPr lang="pl-PL" sz="2800" b="1" dirty="0"/>
              <a:t>Informacja o załącznikach</a:t>
            </a:r>
          </a:p>
          <a:p>
            <a:endParaRPr lang="pl-PL" dirty="0"/>
          </a:p>
          <a:p>
            <a:pPr lvl="1">
              <a:buFont typeface="Wingdings" panose="05000000000000000000" pitchFamily="2" charset="2"/>
              <a:buChar char="ü"/>
            </a:pPr>
            <a:r>
              <a:rPr lang="pl-PL" dirty="0">
                <a:solidFill>
                  <a:schemeClr val="accent6">
                    <a:lumMod val="50000"/>
                  </a:schemeClr>
                </a:solidFill>
                <a:effectLst>
                  <a:outerShdw blurRad="38100" dist="38100" dir="2700000" algn="tl">
                    <a:srgbClr val="000000">
                      <a:alpha val="43137"/>
                    </a:srgbClr>
                  </a:outerShdw>
                </a:effectLst>
              </a:rPr>
              <a:t>Załącznik nr 1</a:t>
            </a:r>
            <a:r>
              <a:rPr lang="pl-PL" dirty="0">
                <a:solidFill>
                  <a:schemeClr val="accent6">
                    <a:lumMod val="50000"/>
                  </a:schemeClr>
                </a:solidFill>
              </a:rPr>
              <a:t> </a:t>
            </a:r>
            <a:r>
              <a:rPr lang="pl-PL" dirty="0"/>
              <a:t>- Zestawienie rzeczowo-finansowe zadań realizowanych w ramach wniosku o powierzenie grantu </a:t>
            </a:r>
            <a:r>
              <a:rPr lang="pl-PL" dirty="0">
                <a:solidFill>
                  <a:srgbClr val="FF0000"/>
                </a:solidFill>
              </a:rPr>
              <a:t>(załącznik obowiązkowy) </a:t>
            </a:r>
            <a:r>
              <a:rPr lang="pl-PL" dirty="0"/>
              <a:t>- oryginał</a:t>
            </a:r>
          </a:p>
          <a:p>
            <a:pPr lvl="1">
              <a:buFont typeface="Wingdings" panose="05000000000000000000" pitchFamily="2" charset="2"/>
              <a:buChar char="ü"/>
            </a:pPr>
            <a:r>
              <a:rPr lang="pl-PL" dirty="0">
                <a:solidFill>
                  <a:schemeClr val="accent6">
                    <a:lumMod val="50000"/>
                  </a:schemeClr>
                </a:solidFill>
                <a:effectLst>
                  <a:outerShdw blurRad="38100" dist="38100" dir="2700000" algn="tl">
                    <a:srgbClr val="000000">
                      <a:alpha val="43137"/>
                    </a:srgbClr>
                  </a:outerShdw>
                </a:effectLst>
              </a:rPr>
              <a:t>Załącznik nr 2 </a:t>
            </a:r>
            <a:r>
              <a:rPr lang="pl-PL" dirty="0"/>
              <a:t>- Plan finansowy zadania realizowanego w ramach konkursu o powierzenie grantu </a:t>
            </a:r>
            <a:r>
              <a:rPr lang="pl-PL" dirty="0">
                <a:solidFill>
                  <a:srgbClr val="FF0000"/>
                </a:solidFill>
              </a:rPr>
              <a:t>(załącznik obowiązkowy) </a:t>
            </a:r>
            <a:r>
              <a:rPr lang="pl-PL" dirty="0"/>
              <a:t>- oryginał</a:t>
            </a:r>
            <a:endParaRPr lang="pl-PL" dirty="0">
              <a:solidFill>
                <a:srgbClr val="FF0000"/>
              </a:solidFill>
            </a:endParaRPr>
          </a:p>
          <a:p>
            <a:pPr lvl="1">
              <a:buFont typeface="Wingdings" panose="05000000000000000000" pitchFamily="2" charset="2"/>
              <a:buChar char="ü"/>
            </a:pPr>
            <a:r>
              <a:rPr lang="pl-PL" dirty="0">
                <a:solidFill>
                  <a:schemeClr val="accent6">
                    <a:lumMod val="50000"/>
                  </a:schemeClr>
                </a:solidFill>
                <a:effectLst>
                  <a:outerShdw blurRad="38100" dist="38100" dir="2700000" algn="tl">
                    <a:srgbClr val="000000">
                      <a:alpha val="43137"/>
                    </a:srgbClr>
                  </a:outerShdw>
                </a:effectLst>
              </a:rPr>
              <a:t>Załącznik nr 3</a:t>
            </a:r>
            <a:r>
              <a:rPr lang="pl-PL" dirty="0">
                <a:solidFill>
                  <a:schemeClr val="accent6">
                    <a:lumMod val="50000"/>
                  </a:schemeClr>
                </a:solidFill>
              </a:rPr>
              <a:t> </a:t>
            </a:r>
            <a:r>
              <a:rPr lang="pl-PL" dirty="0"/>
              <a:t>- Oświadczenie o kwalifikowalności VAT dla </a:t>
            </a:r>
            <a:r>
              <a:rPr lang="pl-PL" dirty="0" err="1"/>
              <a:t>Grantobiorcy</a:t>
            </a:r>
            <a:r>
              <a:rPr lang="pl-PL" dirty="0"/>
              <a:t> będącego osobą prawną lub jednostką nieposiadającą osobowości prawnej, jeżeli </a:t>
            </a:r>
            <a:r>
              <a:rPr lang="pl-PL" dirty="0" err="1"/>
              <a:t>Grantobiorca</a:t>
            </a:r>
            <a:r>
              <a:rPr lang="pl-PL" dirty="0"/>
              <a:t> będzie ubiegał się o włączenie VAT do kosztów kwalifikowanych – należy podać podstawę prawną </a:t>
            </a:r>
            <a:r>
              <a:rPr lang="pl-PL" dirty="0">
                <a:solidFill>
                  <a:srgbClr val="FF0000"/>
                </a:solidFill>
              </a:rPr>
              <a:t>(załącznik obowiązkowy) </a:t>
            </a:r>
            <a:r>
              <a:rPr lang="pl-PL" dirty="0"/>
              <a:t>- oryginał</a:t>
            </a:r>
            <a:endParaRPr lang="pl-PL" dirty="0">
              <a:solidFill>
                <a:srgbClr val="FF0000"/>
              </a:solidFill>
            </a:endParaRPr>
          </a:p>
          <a:p>
            <a:pPr lvl="1">
              <a:buFont typeface="Wingdings" panose="05000000000000000000" pitchFamily="2" charset="2"/>
              <a:buChar char="ü"/>
            </a:pPr>
            <a:r>
              <a:rPr lang="pl-PL" dirty="0">
                <a:solidFill>
                  <a:schemeClr val="accent6">
                    <a:lumMod val="50000"/>
                  </a:schemeClr>
                </a:solidFill>
                <a:effectLst>
                  <a:outerShdw blurRad="38100" dist="38100" dir="2700000" algn="tl">
                    <a:srgbClr val="000000">
                      <a:alpha val="43137"/>
                    </a:srgbClr>
                  </a:outerShdw>
                </a:effectLst>
              </a:rPr>
              <a:t>Załącznik nr 4</a:t>
            </a:r>
            <a:r>
              <a:rPr lang="pl-PL" dirty="0">
                <a:solidFill>
                  <a:schemeClr val="accent6">
                    <a:lumMod val="50000"/>
                  </a:schemeClr>
                </a:solidFill>
              </a:rPr>
              <a:t> </a:t>
            </a:r>
            <a:r>
              <a:rPr lang="pl-PL" dirty="0"/>
              <a:t>- Statut </a:t>
            </a:r>
            <a:r>
              <a:rPr lang="pl-PL" dirty="0" err="1"/>
              <a:t>Grantobiorcy</a:t>
            </a:r>
            <a:r>
              <a:rPr lang="pl-PL" dirty="0"/>
              <a:t> </a:t>
            </a:r>
            <a:r>
              <a:rPr lang="pl-PL" dirty="0">
                <a:solidFill>
                  <a:srgbClr val="FF0000"/>
                </a:solidFill>
              </a:rPr>
              <a:t>(jeśli dotyczy) </a:t>
            </a:r>
          </a:p>
          <a:p>
            <a:pPr lvl="1">
              <a:buFont typeface="Wingdings" panose="05000000000000000000" pitchFamily="2" charset="2"/>
              <a:buChar char="ü"/>
            </a:pPr>
            <a:r>
              <a:rPr lang="pl-PL" dirty="0">
                <a:solidFill>
                  <a:schemeClr val="accent6">
                    <a:lumMod val="50000"/>
                  </a:schemeClr>
                </a:solidFill>
                <a:effectLst>
                  <a:outerShdw blurRad="38100" dist="38100" dir="2700000" algn="tl">
                    <a:srgbClr val="000000">
                      <a:alpha val="43137"/>
                    </a:srgbClr>
                  </a:outerShdw>
                </a:effectLst>
              </a:rPr>
              <a:t>Załącznik nr 5</a:t>
            </a:r>
            <a:r>
              <a:rPr lang="pl-PL" dirty="0">
                <a:solidFill>
                  <a:schemeClr val="accent6">
                    <a:lumMod val="50000"/>
                  </a:schemeClr>
                </a:solidFill>
              </a:rPr>
              <a:t> </a:t>
            </a:r>
            <a:r>
              <a:rPr lang="pl-PL" dirty="0"/>
              <a:t>- Dokument potwierdzający osobowość prawną </a:t>
            </a:r>
            <a:r>
              <a:rPr lang="pl-PL" dirty="0" err="1"/>
              <a:t>Grantobiorcy</a:t>
            </a:r>
            <a:r>
              <a:rPr lang="pl-PL" dirty="0"/>
              <a:t> </a:t>
            </a:r>
            <a:r>
              <a:rPr lang="pl-PL" dirty="0">
                <a:solidFill>
                  <a:srgbClr val="FF0000"/>
                </a:solidFill>
              </a:rPr>
              <a:t>(jeśli dotyczy)</a:t>
            </a:r>
          </a:p>
          <a:p>
            <a:pPr lvl="1">
              <a:buFont typeface="Wingdings" panose="05000000000000000000" pitchFamily="2" charset="2"/>
              <a:buChar char="ü"/>
            </a:pPr>
            <a:r>
              <a:rPr lang="pl-PL" dirty="0">
                <a:solidFill>
                  <a:schemeClr val="accent6">
                    <a:lumMod val="50000"/>
                  </a:schemeClr>
                </a:solidFill>
                <a:effectLst>
                  <a:outerShdw blurRad="38100" dist="38100" dir="2700000" algn="tl">
                    <a:srgbClr val="000000">
                      <a:alpha val="43137"/>
                    </a:srgbClr>
                  </a:outerShdw>
                </a:effectLst>
              </a:rPr>
              <a:t>Załącznik nr 6</a:t>
            </a:r>
            <a:r>
              <a:rPr lang="pl-PL" dirty="0">
                <a:solidFill>
                  <a:schemeClr val="accent6">
                    <a:lumMod val="50000"/>
                  </a:schemeClr>
                </a:solidFill>
              </a:rPr>
              <a:t> </a:t>
            </a:r>
            <a:r>
              <a:rPr lang="pl-PL" dirty="0"/>
              <a:t>- Dokument potwierdzający prawo do reprezentowania jednostki samorządu terytorialnego </a:t>
            </a:r>
            <a:r>
              <a:rPr lang="pl-PL" dirty="0">
                <a:solidFill>
                  <a:srgbClr val="FF0000"/>
                </a:solidFill>
              </a:rPr>
              <a:t>(jeśli dotyczy)</a:t>
            </a:r>
          </a:p>
        </p:txBody>
      </p:sp>
    </p:spTree>
    <p:extLst>
      <p:ext uri="{BB962C8B-B14F-4D97-AF65-F5344CB8AC3E}">
        <p14:creationId xmlns:p14="http://schemas.microsoft.com/office/powerpoint/2010/main" val="4203252289"/>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xmlns="" id="{1D9E5D10-F8F0-427D-BBF7-D1303C4DD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640" y="1753292"/>
            <a:ext cx="4876800" cy="4876800"/>
          </a:xfrm>
          <a:prstGeom prst="rect">
            <a:avLst/>
          </a:prstGeom>
        </p:spPr>
      </p:pic>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a16="http://schemas.microsoft.com/office/drawing/2014/main" xmlns="" id="{99D78091-1CF5-492C-80C2-744BBED92C1E}"/>
              </a:ext>
            </a:extLst>
          </p:cNvPr>
          <p:cNvSpPr/>
          <p:nvPr/>
        </p:nvSpPr>
        <p:spPr>
          <a:xfrm>
            <a:off x="3047999" y="-19084855"/>
            <a:ext cx="8865705" cy="18435816"/>
          </a:xfrm>
          <a:prstGeom prst="rect">
            <a:avLst/>
          </a:prstGeom>
        </p:spPr>
        <p:txBody>
          <a:bodyPr wrap="square">
            <a:spAutoFit/>
          </a:bodyPr>
          <a:lstStyle/>
          <a:p>
            <a:r>
              <a:rPr lang="pl-PL" sz="6000" dirty="0"/>
              <a:t>Informacja o załącznikach cd.</a:t>
            </a:r>
          </a:p>
          <a:p>
            <a:pPr lvl="1">
              <a:buFont typeface="Wingdings" panose="05000000000000000000" pitchFamily="2" charset="2"/>
              <a:buChar char="ü"/>
            </a:pPr>
            <a:r>
              <a:rPr lang="pl-PL" sz="5000" dirty="0">
                <a:solidFill>
                  <a:schemeClr val="accent6">
                    <a:lumMod val="50000"/>
                  </a:schemeClr>
                </a:solidFill>
                <a:effectLst>
                  <a:outerShdw blurRad="38100" dist="38100" dir="2700000" algn="tl">
                    <a:srgbClr val="000000">
                      <a:alpha val="43137"/>
                    </a:srgbClr>
                  </a:outerShdw>
                </a:effectLst>
              </a:rPr>
              <a:t>Załącznik nr 7 </a:t>
            </a:r>
            <a:r>
              <a:rPr lang="pl-PL" sz="5000" dirty="0"/>
              <a:t>- Uchwała o powołaniu skarbnika </a:t>
            </a:r>
            <a:r>
              <a:rPr lang="pl-PL" sz="5000" dirty="0">
                <a:solidFill>
                  <a:srgbClr val="FF0000"/>
                </a:solidFill>
              </a:rPr>
              <a:t>(jeśli dotyczy)</a:t>
            </a:r>
          </a:p>
          <a:p>
            <a:pPr lvl="1">
              <a:buFont typeface="Wingdings" panose="05000000000000000000" pitchFamily="2" charset="2"/>
              <a:buChar char="ü"/>
            </a:pPr>
            <a:r>
              <a:rPr lang="pl-PL" sz="5000" dirty="0">
                <a:solidFill>
                  <a:schemeClr val="accent6">
                    <a:lumMod val="50000"/>
                  </a:schemeClr>
                </a:solidFill>
                <a:effectLst>
                  <a:outerShdw blurRad="38100" dist="38100" dir="2700000" algn="tl">
                    <a:srgbClr val="000000">
                      <a:alpha val="43137"/>
                    </a:srgbClr>
                  </a:outerShdw>
                </a:effectLst>
              </a:rPr>
              <a:t>Załącznik nr 8 </a:t>
            </a:r>
            <a:r>
              <a:rPr lang="pl-PL" sz="5000" dirty="0"/>
              <a:t>- Zaświadczenie o numerze identyfikacyjnym </a:t>
            </a:r>
            <a:r>
              <a:rPr lang="pl-PL" sz="5000" dirty="0">
                <a:solidFill>
                  <a:srgbClr val="FF0000"/>
                </a:solidFill>
              </a:rPr>
              <a:t>(załącznik obowiązkowy)</a:t>
            </a:r>
          </a:p>
          <a:p>
            <a:pPr lvl="1">
              <a:buFont typeface="Wingdings" panose="05000000000000000000" pitchFamily="2" charset="2"/>
              <a:buChar char="ü"/>
            </a:pPr>
            <a:r>
              <a:rPr lang="pl-PL" sz="5000" dirty="0">
                <a:solidFill>
                  <a:schemeClr val="accent6">
                    <a:lumMod val="50000"/>
                  </a:schemeClr>
                </a:solidFill>
                <a:effectLst>
                  <a:outerShdw blurRad="38100" dist="38100" dir="2700000" algn="tl">
                    <a:srgbClr val="000000">
                      <a:alpha val="43137"/>
                    </a:srgbClr>
                  </a:outerShdw>
                </a:effectLst>
              </a:rPr>
              <a:t>Załącznik nr 9 </a:t>
            </a:r>
            <a:r>
              <a:rPr lang="pl-PL" sz="5000" dirty="0"/>
              <a:t>- Umowa z bankiem lub zaświadczenie z banku o numerze rachunku bankowego </a:t>
            </a:r>
            <a:r>
              <a:rPr lang="pl-PL" sz="5000" dirty="0">
                <a:solidFill>
                  <a:srgbClr val="FF0000"/>
                </a:solidFill>
              </a:rPr>
              <a:t>(załącznik obowiązkowy)</a:t>
            </a:r>
          </a:p>
          <a:p>
            <a:pPr lvl="1">
              <a:buFont typeface="Wingdings" panose="05000000000000000000" pitchFamily="2" charset="2"/>
              <a:buChar char="ü"/>
            </a:pPr>
            <a:r>
              <a:rPr lang="pl-PL" sz="5000" dirty="0">
                <a:solidFill>
                  <a:schemeClr val="accent6">
                    <a:lumMod val="50000"/>
                  </a:schemeClr>
                </a:solidFill>
                <a:effectLst>
                  <a:outerShdw blurRad="38100" dist="38100" dir="2700000" algn="tl">
                    <a:srgbClr val="000000">
                      <a:alpha val="43137"/>
                    </a:srgbClr>
                  </a:outerShdw>
                </a:effectLst>
              </a:rPr>
              <a:t>Załącznik nr 10 </a:t>
            </a:r>
            <a:r>
              <a:rPr lang="pl-PL" sz="5000" dirty="0"/>
              <a:t>- Dokument potwierdzający tytuł prawny do nieruchomości na, której realizowany będzie grant lub wydruk z elektronicznej księgi wieczystej </a:t>
            </a:r>
            <a:r>
              <a:rPr lang="pl-PL" sz="5000" dirty="0">
                <a:solidFill>
                  <a:srgbClr val="FF0000"/>
                </a:solidFill>
              </a:rPr>
              <a:t>(jeśli dotyczy)</a:t>
            </a:r>
          </a:p>
          <a:p>
            <a:pPr lvl="1">
              <a:buFont typeface="Wingdings" panose="05000000000000000000" pitchFamily="2" charset="2"/>
              <a:buChar char="ü"/>
            </a:pPr>
            <a:r>
              <a:rPr lang="pl-PL" sz="5000" dirty="0">
                <a:solidFill>
                  <a:schemeClr val="accent6">
                    <a:lumMod val="50000"/>
                  </a:schemeClr>
                </a:solidFill>
                <a:effectLst>
                  <a:outerShdw blurRad="38100" dist="38100" dir="2700000" algn="tl">
                    <a:srgbClr val="000000">
                      <a:alpha val="43137"/>
                    </a:srgbClr>
                  </a:outerShdw>
                </a:effectLst>
              </a:rPr>
              <a:t>Załącznik nr 11 </a:t>
            </a:r>
            <a:r>
              <a:rPr lang="pl-PL" sz="5000" dirty="0"/>
              <a:t>- Kosztorys inwestorski </a:t>
            </a:r>
            <a:r>
              <a:rPr lang="pl-PL" sz="5000" dirty="0">
                <a:solidFill>
                  <a:srgbClr val="FF0000"/>
                </a:solidFill>
              </a:rPr>
              <a:t>(jeśli dotyczy)</a:t>
            </a:r>
          </a:p>
          <a:p>
            <a:pPr lvl="1">
              <a:buFont typeface="Wingdings" panose="05000000000000000000" pitchFamily="2" charset="2"/>
              <a:buChar char="ü"/>
            </a:pPr>
            <a:r>
              <a:rPr lang="pl-PL" sz="5000" dirty="0">
                <a:solidFill>
                  <a:schemeClr val="accent6">
                    <a:lumMod val="50000"/>
                  </a:schemeClr>
                </a:solidFill>
                <a:effectLst>
                  <a:outerShdw blurRad="38100" dist="38100" dir="2700000" algn="tl">
                    <a:srgbClr val="000000">
                      <a:alpha val="43137"/>
                    </a:srgbClr>
                  </a:outerShdw>
                </a:effectLst>
              </a:rPr>
              <a:t>Załącznik nr 12 </a:t>
            </a:r>
            <a:r>
              <a:rPr lang="pl-PL" sz="5000" dirty="0"/>
              <a:t>- Decyzja o </a:t>
            </a:r>
            <a:r>
              <a:rPr lang="pl-PL" sz="1200" dirty="0"/>
              <a:t>pozwoleniu na budowę </a:t>
            </a:r>
            <a:r>
              <a:rPr lang="pl-PL" sz="1200" dirty="0">
                <a:solidFill>
                  <a:srgbClr val="FF0000"/>
                </a:solidFill>
              </a:rPr>
              <a:t>(jeśli dotyczy)</a:t>
            </a:r>
          </a:p>
          <a:p>
            <a:pPr lvl="1">
              <a:buFont typeface="Wingdings" panose="05000000000000000000" pitchFamily="2" charset="2"/>
              <a:buChar char="ü"/>
            </a:pPr>
            <a:r>
              <a:rPr lang="pl-PL" sz="1200" dirty="0">
                <a:solidFill>
                  <a:schemeClr val="accent6">
                    <a:lumMod val="50000"/>
                  </a:schemeClr>
                </a:solidFill>
                <a:effectLst>
                  <a:outerShdw blurRad="38100" dist="38100" dir="2700000" algn="tl">
                    <a:srgbClr val="000000">
                      <a:alpha val="43137"/>
                    </a:srgbClr>
                  </a:outerShdw>
                </a:effectLst>
              </a:rPr>
              <a:t>Załącznik nr 13 </a:t>
            </a:r>
            <a:r>
              <a:rPr lang="pl-PL" sz="1200" dirty="0"/>
              <a:t>- Pełnomocnictwo, jeżeli zostało udzielone</a:t>
            </a:r>
          </a:p>
          <a:p>
            <a:pPr lvl="1">
              <a:buFont typeface="Wingdings" panose="05000000000000000000" pitchFamily="2" charset="2"/>
              <a:buChar char="ü"/>
            </a:pPr>
            <a:r>
              <a:rPr lang="pl-PL" sz="1200" dirty="0">
                <a:solidFill>
                  <a:schemeClr val="accent6">
                    <a:lumMod val="50000"/>
                  </a:schemeClr>
                </a:solidFill>
                <a:effectLst>
                  <a:outerShdw blurRad="38100" dist="38100" dir="2700000" algn="tl">
                    <a:srgbClr val="000000">
                      <a:alpha val="43137"/>
                    </a:srgbClr>
                  </a:outerShdw>
                </a:effectLst>
              </a:rPr>
              <a:t>Załącznik nr 14 </a:t>
            </a:r>
            <a:r>
              <a:rPr lang="pl-PL" sz="1200" dirty="0"/>
              <a:t>- Dokumenty potwierdzające przyjęty poziom cen </a:t>
            </a:r>
            <a:r>
              <a:rPr lang="pl-PL" sz="1200" dirty="0">
                <a:solidFill>
                  <a:srgbClr val="FF0000"/>
                </a:solidFill>
              </a:rPr>
              <a:t>(jeśli dotyczy)</a:t>
            </a:r>
          </a:p>
          <a:p>
            <a:pPr lvl="1">
              <a:buFont typeface="Wingdings" panose="05000000000000000000" pitchFamily="2" charset="2"/>
              <a:buChar char="ü"/>
            </a:pPr>
            <a:r>
              <a:rPr lang="pl-PL" sz="1200" dirty="0">
                <a:solidFill>
                  <a:schemeClr val="accent6">
                    <a:lumMod val="50000"/>
                  </a:schemeClr>
                </a:solidFill>
                <a:effectLst>
                  <a:outerShdw blurRad="38100" dist="38100" dir="2700000" algn="tl">
                    <a:srgbClr val="000000">
                      <a:alpha val="43137"/>
                    </a:srgbClr>
                  </a:outerShdw>
                </a:effectLst>
              </a:rPr>
              <a:t>Załącznik nr 15  </a:t>
            </a:r>
            <a:r>
              <a:rPr lang="pl-PL" sz="1200" dirty="0"/>
              <a:t>- Elektroniczna wersja wniosku </a:t>
            </a:r>
            <a:r>
              <a:rPr lang="pl-PL" sz="1200" dirty="0">
                <a:solidFill>
                  <a:srgbClr val="FF0000"/>
                </a:solidFill>
              </a:rPr>
              <a:t>(załącznik obowiązkowy)</a:t>
            </a:r>
          </a:p>
          <a:p>
            <a:pPr marL="393192" lvl="1" indent="0">
              <a:buNone/>
            </a:pPr>
            <a:endParaRPr lang="pl-PL" sz="1200" dirty="0"/>
          </a:p>
          <a:p>
            <a:pPr lvl="1">
              <a:buFont typeface="Wingdings" panose="05000000000000000000" pitchFamily="2" charset="2"/>
              <a:buChar char="ü"/>
            </a:pPr>
            <a:r>
              <a:rPr lang="pl-PL" sz="1200" dirty="0"/>
              <a:t>Inne dokumenty potwierdzające warunki powierzenia grantów</a:t>
            </a:r>
          </a:p>
        </p:txBody>
      </p:sp>
      <p:pic>
        <p:nvPicPr>
          <p:cNvPr id="5" name="Obraz 4">
            <a:extLst>
              <a:ext uri="{FF2B5EF4-FFF2-40B4-BE49-F238E27FC236}">
                <a16:creationId xmlns:a16="http://schemas.microsoft.com/office/drawing/2014/main" xmlns="" id="{4F52AC74-5721-4950-A7B0-0345B5F1AAA6}"/>
              </a:ext>
            </a:extLst>
          </p:cNvPr>
          <p:cNvPicPr>
            <a:picLocks noChangeAspect="1"/>
          </p:cNvPicPr>
          <p:nvPr/>
        </p:nvPicPr>
        <p:blipFill>
          <a:blip r:embed="rId7"/>
          <a:stretch>
            <a:fillRect/>
          </a:stretch>
        </p:blipFill>
        <p:spPr>
          <a:xfrm>
            <a:off x="344556" y="295871"/>
            <a:ext cx="10522226" cy="2950911"/>
          </a:xfrm>
          <a:prstGeom prst="rect">
            <a:avLst/>
          </a:prstGeom>
        </p:spPr>
      </p:pic>
    </p:spTree>
    <p:extLst>
      <p:ext uri="{BB962C8B-B14F-4D97-AF65-F5344CB8AC3E}">
        <p14:creationId xmlns:p14="http://schemas.microsoft.com/office/powerpoint/2010/main" val="632899590"/>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pic>
        <p:nvPicPr>
          <p:cNvPr id="9" name="Obraz 8">
            <a:extLst>
              <a:ext uri="{FF2B5EF4-FFF2-40B4-BE49-F238E27FC236}">
                <a16:creationId xmlns:a16="http://schemas.microsoft.com/office/drawing/2014/main" xmlns="" id="{B3A0A664-4781-462F-9CB9-8773DE2568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02" y="1080185"/>
            <a:ext cx="6437488" cy="4754205"/>
          </a:xfrm>
          <a:prstGeom prst="rect">
            <a:avLst/>
          </a:prstGeom>
        </p:spPr>
      </p:pic>
      <p:pic>
        <p:nvPicPr>
          <p:cNvPr id="11" name="Obraz 10">
            <a:extLst>
              <a:ext uri="{FF2B5EF4-FFF2-40B4-BE49-F238E27FC236}">
                <a16:creationId xmlns:a16="http://schemas.microsoft.com/office/drawing/2014/main" xmlns="" id="{F2EC55D7-43AD-480B-B2E6-C3F3C4ACF8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2268" y="905949"/>
            <a:ext cx="5324268" cy="5041423"/>
          </a:xfrm>
          <a:prstGeom prst="rect">
            <a:avLst/>
          </a:prstGeom>
        </p:spPr>
      </p:pic>
      <p:sp>
        <p:nvSpPr>
          <p:cNvPr id="2" name="Prostokąt 1">
            <a:extLst>
              <a:ext uri="{FF2B5EF4-FFF2-40B4-BE49-F238E27FC236}">
                <a16:creationId xmlns:a16="http://schemas.microsoft.com/office/drawing/2014/main" xmlns="" id="{08D017E4-8B93-4D37-B13F-B94C5DFA228C}"/>
              </a:ext>
            </a:extLst>
          </p:cNvPr>
          <p:cNvSpPr/>
          <p:nvPr/>
        </p:nvSpPr>
        <p:spPr>
          <a:xfrm>
            <a:off x="291284" y="147262"/>
            <a:ext cx="4121689" cy="369332"/>
          </a:xfrm>
          <a:prstGeom prst="rect">
            <a:avLst/>
          </a:prstGeom>
        </p:spPr>
        <p:txBody>
          <a:bodyPr wrap="square">
            <a:spAutoFit/>
          </a:bodyPr>
          <a:lstStyle/>
          <a:p>
            <a:r>
              <a:rPr lang="pl-PL" dirty="0"/>
              <a:t>Kryteria wyboru wniosków</a:t>
            </a:r>
          </a:p>
        </p:txBody>
      </p:sp>
      <p:sp>
        <p:nvSpPr>
          <p:cNvPr id="5" name="Prostokąt 4">
            <a:extLst>
              <a:ext uri="{FF2B5EF4-FFF2-40B4-BE49-F238E27FC236}">
                <a16:creationId xmlns:a16="http://schemas.microsoft.com/office/drawing/2014/main" xmlns="" id="{071CC25E-0DAC-4D0F-8069-BBD4637DB818}"/>
              </a:ext>
            </a:extLst>
          </p:cNvPr>
          <p:cNvSpPr/>
          <p:nvPr/>
        </p:nvSpPr>
        <p:spPr>
          <a:xfrm>
            <a:off x="3592256" y="206059"/>
            <a:ext cx="6096000" cy="646331"/>
          </a:xfrm>
          <a:prstGeom prst="rect">
            <a:avLst/>
          </a:prstGeom>
        </p:spPr>
        <p:txBody>
          <a:bodyPr>
            <a:spAutoFit/>
          </a:bodyPr>
          <a:lstStyle/>
          <a:p>
            <a:pPr algn="ctr"/>
            <a:r>
              <a:rPr lang="pl-PL" dirty="0">
                <a:effectLst>
                  <a:outerShdw blurRad="38100" dist="38100" dir="2700000" algn="tl">
                    <a:srgbClr val="000000">
                      <a:alpha val="43137"/>
                    </a:srgbClr>
                  </a:outerShdw>
                </a:effectLst>
              </a:rPr>
              <a:t>I etap </a:t>
            </a:r>
            <a:r>
              <a:rPr lang="pl-PL" dirty="0"/>
              <a:t>- </a:t>
            </a:r>
            <a:r>
              <a:rPr lang="pl-PL" dirty="0">
                <a:effectLst>
                  <a:outerShdw blurRad="38100" dist="38100" dir="2700000" algn="tl">
                    <a:srgbClr val="000000">
                      <a:alpha val="43137"/>
                    </a:srgbClr>
                  </a:outerShdw>
                </a:effectLst>
              </a:rPr>
              <a:t>Karta oceny wstępnej wniosku wraz z weryfikacją zgodności operacji z Programem</a:t>
            </a:r>
          </a:p>
        </p:txBody>
      </p:sp>
    </p:spTree>
    <p:extLst>
      <p:ext uri="{BB962C8B-B14F-4D97-AF65-F5344CB8AC3E}">
        <p14:creationId xmlns:p14="http://schemas.microsoft.com/office/powerpoint/2010/main" val="21091978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1"/>
                                        </p:tgtEl>
                                        <p:attrNameLst>
                                          <p:attrName>r</p:attrName>
                                        </p:attrNameLst>
                                      </p:cBhvr>
                                    </p:animRot>
                                    <p:animRot by="-240000">
                                      <p:cBhvr>
                                        <p:cTn id="15" dur="200" fill="hold">
                                          <p:stCondLst>
                                            <p:cond delay="200"/>
                                          </p:stCondLst>
                                        </p:cTn>
                                        <p:tgtEl>
                                          <p:spTgt spid="11"/>
                                        </p:tgtEl>
                                        <p:attrNameLst>
                                          <p:attrName>r</p:attrName>
                                        </p:attrNameLst>
                                      </p:cBhvr>
                                    </p:animRot>
                                    <p:animRot by="240000">
                                      <p:cBhvr>
                                        <p:cTn id="16" dur="200" fill="hold">
                                          <p:stCondLst>
                                            <p:cond delay="400"/>
                                          </p:stCondLst>
                                        </p:cTn>
                                        <p:tgtEl>
                                          <p:spTgt spid="11"/>
                                        </p:tgtEl>
                                        <p:attrNameLst>
                                          <p:attrName>r</p:attrName>
                                        </p:attrNameLst>
                                      </p:cBhvr>
                                    </p:animRot>
                                    <p:animRot by="-240000">
                                      <p:cBhvr>
                                        <p:cTn id="17" dur="200" fill="hold">
                                          <p:stCondLst>
                                            <p:cond delay="600"/>
                                          </p:stCondLst>
                                        </p:cTn>
                                        <p:tgtEl>
                                          <p:spTgt spid="11"/>
                                        </p:tgtEl>
                                        <p:attrNameLst>
                                          <p:attrName>r</p:attrName>
                                        </p:attrNameLst>
                                      </p:cBhvr>
                                    </p:animRot>
                                    <p:animRot by="120000">
                                      <p:cBhvr>
                                        <p:cTn id="18"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pic>
        <p:nvPicPr>
          <p:cNvPr id="9" name="Obraz 8">
            <a:extLst>
              <a:ext uri="{FF2B5EF4-FFF2-40B4-BE49-F238E27FC236}">
                <a16:creationId xmlns:a16="http://schemas.microsoft.com/office/drawing/2014/main" xmlns="" id="{81F588CD-78A1-48B0-A7E1-0CED32629A84}"/>
              </a:ext>
            </a:extLst>
          </p:cNvPr>
          <p:cNvPicPr>
            <a:picLocks noChangeAspect="1"/>
          </p:cNvPicPr>
          <p:nvPr/>
        </p:nvPicPr>
        <p:blipFill>
          <a:blip r:embed="rId6"/>
          <a:stretch>
            <a:fillRect/>
          </a:stretch>
        </p:blipFill>
        <p:spPr>
          <a:xfrm>
            <a:off x="266756" y="245684"/>
            <a:ext cx="9288895" cy="4776889"/>
          </a:xfrm>
          <a:prstGeom prst="rect">
            <a:avLst/>
          </a:prstGeom>
        </p:spPr>
      </p:pic>
    </p:spTree>
    <p:extLst>
      <p:ext uri="{BB962C8B-B14F-4D97-AF65-F5344CB8AC3E}">
        <p14:creationId xmlns:p14="http://schemas.microsoft.com/office/powerpoint/2010/main" val="2695396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42718"/>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770283" y="327185"/>
            <a:ext cx="11010900" cy="6132087"/>
          </a:xfrm>
        </p:spPr>
        <p:txBody>
          <a:bodyPr>
            <a:normAutofit/>
          </a:bodyPr>
          <a:lstStyle/>
          <a:p>
            <a:pPr marL="0" indent="0" algn="ctr"/>
            <a:r>
              <a:rPr lang="pl-PL" sz="2700" dirty="0"/>
              <a:t>Webinarium organizowane jest przez </a:t>
            </a:r>
            <a:br>
              <a:rPr lang="pl-PL" sz="2700" dirty="0"/>
            </a:br>
            <a:r>
              <a:rPr lang="pl-PL" sz="2700" b="1" dirty="0"/>
              <a:t>Stowarzyszenie Kraina Drwęcy i Pasłęki </a:t>
            </a:r>
            <a:br>
              <a:rPr lang="pl-PL" sz="2700" b="1" dirty="0"/>
            </a:br>
            <a:r>
              <a:rPr lang="pl-PL" sz="2700" dirty="0"/>
              <a:t>funkcjonujące jako Lokalna Grupa Działania (LGD)</a:t>
            </a:r>
            <a:br>
              <a:rPr lang="pl-PL" sz="2700" dirty="0"/>
            </a:br>
            <a:r>
              <a:rPr lang="pl-PL" sz="2700" dirty="0"/>
              <a:t>i dotyczy ogłoszonego przez LGD konkursu o powierzenie grantów w ramach poddziałania 19.2 </a:t>
            </a:r>
            <a:r>
              <a:rPr lang="pl-PL" sz="2700" b="1" i="1" dirty="0"/>
              <a:t>„Wsparcie na wdrażanie operacji w ramach strategii rozwoju lokalnego kierowanego przez społeczność”</a:t>
            </a:r>
            <a:br>
              <a:rPr lang="pl-PL" sz="2700" b="1" i="1" dirty="0"/>
            </a:br>
            <a:r>
              <a:rPr lang="pl-PL" sz="2700" dirty="0"/>
              <a:t>objętego Programem Rozwoju Obszarów Wiejskich na lata 2014–2020.</a:t>
            </a:r>
            <a:br>
              <a:rPr lang="pl-PL" sz="2700" dirty="0"/>
            </a:br>
            <a:r>
              <a:rPr lang="pl-PL" sz="2700" dirty="0"/>
              <a:t/>
            </a:r>
            <a:br>
              <a:rPr lang="pl-PL" sz="2700" dirty="0"/>
            </a:br>
            <a:r>
              <a:rPr lang="pl-PL" sz="2700" dirty="0"/>
              <a:t>Limit dostępnych środków w naborze – </a:t>
            </a:r>
            <a:r>
              <a:rPr lang="pl-PL" sz="2700" b="1" i="1" dirty="0"/>
              <a:t>250 000,00 zł.</a:t>
            </a:r>
            <a:br>
              <a:rPr lang="pl-PL" sz="2700" b="1" i="1" dirty="0"/>
            </a:br>
            <a:r>
              <a:rPr lang="pl-PL" sz="2700" i="1" u="sng" dirty="0"/>
              <a:t/>
            </a:r>
            <a:br>
              <a:rPr lang="pl-PL" sz="2700" i="1" u="sng" dirty="0"/>
            </a:br>
            <a:r>
              <a:rPr lang="pl-PL" sz="2700" b="1" i="1" u="sng" dirty="0">
                <a:effectLst>
                  <a:outerShdw blurRad="38100" dist="38100" dir="2700000" algn="tl">
                    <a:srgbClr val="000000">
                      <a:alpha val="43137"/>
                    </a:srgbClr>
                  </a:outerShdw>
                </a:effectLst>
              </a:rPr>
              <a:t>TERMIN SKŁADANIA WNIOSKÓW:</a:t>
            </a:r>
            <a:br>
              <a:rPr lang="pl-PL" sz="2700" b="1" i="1" u="sng" dirty="0">
                <a:effectLst>
                  <a:outerShdw blurRad="38100" dist="38100" dir="2700000" algn="tl">
                    <a:srgbClr val="000000">
                      <a:alpha val="43137"/>
                    </a:srgbClr>
                  </a:outerShdw>
                </a:effectLst>
              </a:rPr>
            </a:br>
            <a:r>
              <a:rPr lang="pl-PL" sz="2700" dirty="0"/>
              <a:t> </a:t>
            </a:r>
            <a:r>
              <a:rPr lang="pl-PL" sz="2700" b="1" i="1" u="sng" dirty="0"/>
              <a:t>20.04.2020 r. do 11.05.2020 r. </a:t>
            </a:r>
            <a:r>
              <a:rPr lang="pl-PL" sz="2700" dirty="0"/>
              <a:t>, ostatniego dnia naboru wnioski przyjmowane będą </a:t>
            </a:r>
            <a:r>
              <a:rPr lang="pl-PL" sz="2700" b="1" i="1" u="sng" dirty="0"/>
              <a:t>do godziny 12.00.</a:t>
            </a:r>
            <a:r>
              <a:rPr lang="pl-PL" sz="4800" b="1" i="1" u="sng" dirty="0"/>
              <a:t/>
            </a:r>
            <a:br>
              <a:rPr lang="pl-PL" sz="4800" b="1" i="1" u="sng" dirty="0"/>
            </a:br>
            <a:endParaRPr lang="pl-PL" b="1" dirty="0"/>
          </a:p>
        </p:txBody>
      </p:sp>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Tree>
    <p:extLst>
      <p:ext uri="{BB962C8B-B14F-4D97-AF65-F5344CB8AC3E}">
        <p14:creationId xmlns:p14="http://schemas.microsoft.com/office/powerpoint/2010/main" val="4282598924"/>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a16="http://schemas.microsoft.com/office/drawing/2014/main" xmlns="" id="{6D95FBD2-ADF2-476C-985B-89C371D29F3D}"/>
              </a:ext>
            </a:extLst>
          </p:cNvPr>
          <p:cNvSpPr/>
          <p:nvPr/>
        </p:nvSpPr>
        <p:spPr>
          <a:xfrm>
            <a:off x="487781" y="295583"/>
            <a:ext cx="11200636" cy="2308324"/>
          </a:xfrm>
          <a:prstGeom prst="rect">
            <a:avLst/>
          </a:prstGeom>
        </p:spPr>
        <p:txBody>
          <a:bodyPr wrap="square">
            <a:spAutoFit/>
          </a:bodyPr>
          <a:lstStyle/>
          <a:p>
            <a:pPr algn="ctr"/>
            <a:r>
              <a:rPr lang="pl-PL" dirty="0"/>
              <a:t>Przed przystąpieniem do wyboru wniosku o powierzenie grantu przeprowadzany jest etap wstępnej oceny wniosków o przyznanie pomocy. Pracownicy biura LGD, przy zastosowaniu karty oceny wstępnej wniosku wraz z weryfikacją zgodności operacji z Programem dokonują wstępnej oceny wniosków. </a:t>
            </a:r>
          </a:p>
          <a:p>
            <a:pPr algn="ctr"/>
            <a:endParaRPr lang="pl-PL" dirty="0"/>
          </a:p>
          <a:p>
            <a:pPr algn="ctr"/>
            <a:r>
              <a:rPr lang="pl-PL" dirty="0"/>
              <a:t>Wyniki oceny wstępnej rozpatrywane i zatwierdzane są przez Radę. Operacje, które nie spełniają warunków wstępnej oceny wniosków </a:t>
            </a:r>
            <a:br>
              <a:rPr lang="pl-PL" dirty="0"/>
            </a:br>
            <a:r>
              <a:rPr lang="pl-PL" dirty="0"/>
              <a:t>o przyznanie pomocy nie będą podlegać wyborowi </a:t>
            </a:r>
          </a:p>
          <a:p>
            <a:pPr algn="ctr"/>
            <a:r>
              <a:rPr lang="pl-PL" b="1" u="sng" dirty="0">
                <a:solidFill>
                  <a:srgbClr val="FF0000"/>
                </a:solidFill>
              </a:rPr>
              <a:t>(nie przejdą do oceny punktowej</a:t>
            </a:r>
            <a:r>
              <a:rPr lang="pl-PL" dirty="0">
                <a:solidFill>
                  <a:srgbClr val="FF0000"/>
                </a:solidFill>
              </a:rPr>
              <a:t>)</a:t>
            </a:r>
            <a:r>
              <a:rPr lang="pl-PL" dirty="0"/>
              <a:t>.</a:t>
            </a:r>
            <a:endParaRPr lang="pl-PL" dirty="0">
              <a:solidFill>
                <a:srgbClr val="FF0000"/>
              </a:solidFill>
            </a:endParaRPr>
          </a:p>
        </p:txBody>
      </p:sp>
      <p:sp>
        <p:nvSpPr>
          <p:cNvPr id="5" name="Prostokąt 4">
            <a:extLst>
              <a:ext uri="{FF2B5EF4-FFF2-40B4-BE49-F238E27FC236}">
                <a16:creationId xmlns:a16="http://schemas.microsoft.com/office/drawing/2014/main" xmlns="" id="{FFDC3D2F-34C4-4073-9E16-FDEEB9D8B142}"/>
              </a:ext>
            </a:extLst>
          </p:cNvPr>
          <p:cNvSpPr/>
          <p:nvPr/>
        </p:nvSpPr>
        <p:spPr>
          <a:xfrm>
            <a:off x="369786" y="2870369"/>
            <a:ext cx="11436626" cy="2862322"/>
          </a:xfrm>
          <a:prstGeom prst="rect">
            <a:avLst/>
          </a:prstGeom>
        </p:spPr>
        <p:txBody>
          <a:bodyPr wrap="square">
            <a:spAutoFit/>
          </a:bodyPr>
          <a:lstStyle/>
          <a:p>
            <a:pPr algn="ctr"/>
            <a:r>
              <a:rPr lang="pl-PL" dirty="0"/>
              <a:t>Biuro LGD w ramach oceny wstępnej może </a:t>
            </a:r>
            <a:r>
              <a:rPr lang="pl-PL" b="1" dirty="0">
                <a:effectLst>
                  <a:outerShdw blurRad="38100" dist="38100" dir="2700000" algn="tl">
                    <a:srgbClr val="000000">
                      <a:alpha val="43137"/>
                    </a:srgbClr>
                  </a:outerShdw>
                </a:effectLst>
              </a:rPr>
              <a:t>jednokrotnie</a:t>
            </a:r>
            <a:r>
              <a:rPr lang="pl-PL" dirty="0"/>
              <a:t> wezwać </a:t>
            </a:r>
            <a:r>
              <a:rPr lang="pl-PL" dirty="0" err="1"/>
              <a:t>Grantobiorcę</a:t>
            </a:r>
            <a:r>
              <a:rPr lang="pl-PL" dirty="0"/>
              <a:t> do złożenia wyjaśnień lub uzupełnień brakujących dokumentów w </a:t>
            </a:r>
            <a:r>
              <a:rPr lang="pl-PL" b="1" dirty="0">
                <a:effectLst>
                  <a:outerShdw blurRad="38100" dist="38100" dir="2700000" algn="tl">
                    <a:srgbClr val="000000">
                      <a:alpha val="43137"/>
                    </a:srgbClr>
                  </a:outerShdw>
                </a:effectLst>
              </a:rPr>
              <a:t>terminie 7 dni </a:t>
            </a:r>
            <a:r>
              <a:rPr lang="pl-PL" dirty="0"/>
              <a:t>od otrzymania pisma, w przypadku, gdy:</a:t>
            </a:r>
          </a:p>
          <a:p>
            <a:pPr algn="ctr"/>
            <a:endParaRPr lang="pl-PL" dirty="0"/>
          </a:p>
          <a:p>
            <a:r>
              <a:rPr lang="pl-PL" b="1" dirty="0"/>
              <a:t>a) </a:t>
            </a:r>
            <a:r>
              <a:rPr lang="pl-PL" dirty="0"/>
              <a:t>dany dokument nie został załączony do wniosku pomimo zaznaczenia w formularzu wniosku, iż </a:t>
            </a:r>
            <a:r>
              <a:rPr lang="pl-PL" dirty="0" err="1"/>
              <a:t>Grantobiorca</a:t>
            </a:r>
            <a:r>
              <a:rPr lang="pl-PL" dirty="0"/>
              <a:t> go załącza oraz;</a:t>
            </a:r>
          </a:p>
          <a:p>
            <a:pPr marL="514350" indent="-514350">
              <a:buAutoNum type="alphaLcParenR"/>
            </a:pPr>
            <a:endParaRPr lang="pl-PL" dirty="0"/>
          </a:p>
          <a:p>
            <a:r>
              <a:rPr lang="pl-PL" b="1" dirty="0"/>
              <a:t>b) </a:t>
            </a:r>
            <a:r>
              <a:rPr lang="pl-PL" dirty="0"/>
              <a:t>dany dokument nie został załączony (niezależnie od deklaracji </a:t>
            </a:r>
            <a:r>
              <a:rPr lang="pl-PL" dirty="0" err="1"/>
              <a:t>Grantobiorcy</a:t>
            </a:r>
            <a:r>
              <a:rPr lang="pl-PL" dirty="0"/>
              <a:t> wyrażonej we wniosku), a z formularza wniosku wynika, że jest to dokument obowiązkowy;</a:t>
            </a:r>
          </a:p>
          <a:p>
            <a:endParaRPr lang="pl-PL" dirty="0"/>
          </a:p>
          <a:p>
            <a:r>
              <a:rPr lang="pl-PL" b="1" dirty="0"/>
              <a:t>c) </a:t>
            </a:r>
            <a:r>
              <a:rPr lang="pl-PL" dirty="0"/>
              <a:t>informacje zawarte we wniosku o przyznanie pomocy oraz w załącznikach są rozbieżne.</a:t>
            </a:r>
          </a:p>
        </p:txBody>
      </p:sp>
    </p:spTree>
    <p:extLst>
      <p:ext uri="{BB962C8B-B14F-4D97-AF65-F5344CB8AC3E}">
        <p14:creationId xmlns:p14="http://schemas.microsoft.com/office/powerpoint/2010/main" val="1078337998"/>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pic>
        <p:nvPicPr>
          <p:cNvPr id="9" name="Obraz 8">
            <a:extLst>
              <a:ext uri="{FF2B5EF4-FFF2-40B4-BE49-F238E27FC236}">
                <a16:creationId xmlns:a16="http://schemas.microsoft.com/office/drawing/2014/main" xmlns="" id="{E7385EB2-D4EE-462E-8DF3-B8A8C0CBF128}"/>
              </a:ext>
            </a:extLst>
          </p:cNvPr>
          <p:cNvPicPr>
            <a:picLocks noChangeAspect="1"/>
          </p:cNvPicPr>
          <p:nvPr/>
        </p:nvPicPr>
        <p:blipFill>
          <a:blip r:embed="rId6"/>
          <a:stretch>
            <a:fillRect/>
          </a:stretch>
        </p:blipFill>
        <p:spPr>
          <a:xfrm>
            <a:off x="1612003" y="1054939"/>
            <a:ext cx="8967993" cy="4535817"/>
          </a:xfrm>
          <a:prstGeom prst="rect">
            <a:avLst/>
          </a:prstGeom>
        </p:spPr>
      </p:pic>
      <p:sp>
        <p:nvSpPr>
          <p:cNvPr id="2" name="Prostokąt 1">
            <a:extLst>
              <a:ext uri="{FF2B5EF4-FFF2-40B4-BE49-F238E27FC236}">
                <a16:creationId xmlns:a16="http://schemas.microsoft.com/office/drawing/2014/main" xmlns="" id="{0C2D0250-FE73-49A0-82B1-E2A803D298AC}"/>
              </a:ext>
            </a:extLst>
          </p:cNvPr>
          <p:cNvSpPr/>
          <p:nvPr/>
        </p:nvSpPr>
        <p:spPr>
          <a:xfrm>
            <a:off x="582833" y="311418"/>
            <a:ext cx="2677464" cy="369332"/>
          </a:xfrm>
          <a:prstGeom prst="rect">
            <a:avLst/>
          </a:prstGeom>
        </p:spPr>
        <p:txBody>
          <a:bodyPr wrap="none">
            <a:spAutoFit/>
          </a:bodyPr>
          <a:lstStyle/>
          <a:p>
            <a:r>
              <a:rPr lang="pl-PL" dirty="0">
                <a:solidFill>
                  <a:srgbClr val="455F51"/>
                </a:solidFill>
              </a:rPr>
              <a:t>Kryteria wyboru wniosków</a:t>
            </a:r>
            <a:endParaRPr lang="pl-PL" dirty="0"/>
          </a:p>
        </p:txBody>
      </p:sp>
      <p:sp>
        <p:nvSpPr>
          <p:cNvPr id="5" name="Prostokąt 4">
            <a:extLst>
              <a:ext uri="{FF2B5EF4-FFF2-40B4-BE49-F238E27FC236}">
                <a16:creationId xmlns:a16="http://schemas.microsoft.com/office/drawing/2014/main" xmlns="" id="{F63D9E08-6358-40BA-AB46-B1D3958EF6DC}"/>
              </a:ext>
            </a:extLst>
          </p:cNvPr>
          <p:cNvSpPr/>
          <p:nvPr/>
        </p:nvSpPr>
        <p:spPr>
          <a:xfrm>
            <a:off x="3047999" y="298615"/>
            <a:ext cx="6096000" cy="646331"/>
          </a:xfrm>
          <a:prstGeom prst="rect">
            <a:avLst/>
          </a:prstGeom>
        </p:spPr>
        <p:txBody>
          <a:bodyPr>
            <a:spAutoFit/>
          </a:bodyPr>
          <a:lstStyle/>
          <a:p>
            <a:pPr algn="ctr"/>
            <a:r>
              <a:rPr lang="pl-PL" dirty="0">
                <a:effectLst>
                  <a:outerShdw blurRad="38100" dist="38100" dir="2700000" algn="tl">
                    <a:srgbClr val="000000">
                      <a:alpha val="43137"/>
                    </a:srgbClr>
                  </a:outerShdw>
                </a:effectLst>
              </a:rPr>
              <a:t>II etap - Kryteria wyboru i oceny </a:t>
            </a:r>
            <a:r>
              <a:rPr lang="pl-PL" dirty="0" err="1">
                <a:effectLst>
                  <a:outerShdw blurRad="38100" dist="38100" dir="2700000" algn="tl">
                    <a:srgbClr val="000000">
                      <a:alpha val="43137"/>
                    </a:srgbClr>
                  </a:outerShdw>
                </a:effectLst>
              </a:rPr>
              <a:t>Grantobiorców</a:t>
            </a:r>
            <a:r>
              <a:rPr lang="pl-PL" dirty="0">
                <a:effectLst>
                  <a:outerShdw blurRad="38100" dist="38100" dir="2700000" algn="tl">
                    <a:srgbClr val="000000">
                      <a:alpha val="43137"/>
                    </a:srgbClr>
                  </a:outerShdw>
                </a:effectLst>
              </a:rPr>
              <a:t>.</a:t>
            </a:r>
          </a:p>
          <a:p>
            <a:pPr algn="ctr"/>
            <a:endParaRPr lang="pl-P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33977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pic>
        <p:nvPicPr>
          <p:cNvPr id="9" name="Obraz 8">
            <a:extLst>
              <a:ext uri="{FF2B5EF4-FFF2-40B4-BE49-F238E27FC236}">
                <a16:creationId xmlns:a16="http://schemas.microsoft.com/office/drawing/2014/main" xmlns="" id="{E48D6155-EB57-43F1-A90C-2542E0C0E35B}"/>
              </a:ext>
            </a:extLst>
          </p:cNvPr>
          <p:cNvPicPr>
            <a:picLocks noChangeAspect="1"/>
          </p:cNvPicPr>
          <p:nvPr/>
        </p:nvPicPr>
        <p:blipFill>
          <a:blip r:embed="rId6"/>
          <a:stretch>
            <a:fillRect/>
          </a:stretch>
        </p:blipFill>
        <p:spPr>
          <a:xfrm>
            <a:off x="1531590" y="147262"/>
            <a:ext cx="9407528" cy="4567135"/>
          </a:xfrm>
          <a:prstGeom prst="rect">
            <a:avLst/>
          </a:prstGeom>
        </p:spPr>
      </p:pic>
    </p:spTree>
    <p:extLst>
      <p:ext uri="{BB962C8B-B14F-4D97-AF65-F5344CB8AC3E}">
        <p14:creationId xmlns:p14="http://schemas.microsoft.com/office/powerpoint/2010/main" val="1014337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pic>
        <p:nvPicPr>
          <p:cNvPr id="9" name="Picture 2">
            <a:extLst>
              <a:ext uri="{FF2B5EF4-FFF2-40B4-BE49-F238E27FC236}">
                <a16:creationId xmlns:a16="http://schemas.microsoft.com/office/drawing/2014/main" xmlns="" id="{48E019B5-7186-4AC1-98CF-DED217D685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5521" y="842862"/>
            <a:ext cx="9871598" cy="364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8986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az 14">
            <a:extLst>
              <a:ext uri="{FF2B5EF4-FFF2-40B4-BE49-F238E27FC236}">
                <a16:creationId xmlns:a16="http://schemas.microsoft.com/office/drawing/2014/main" xmlns="" id="{C6144AA3-F4EA-4FEE-A63D-48861A18B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68" y="1242546"/>
            <a:ext cx="3686042" cy="2462556"/>
          </a:xfrm>
          <a:prstGeom prst="rect">
            <a:avLst/>
          </a:prstGeom>
        </p:spPr>
      </p:pic>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a16="http://schemas.microsoft.com/office/drawing/2014/main" xmlns="" id="{497FA09D-D3CA-4CDD-BCA7-B81DB4961CD0}"/>
              </a:ext>
            </a:extLst>
          </p:cNvPr>
          <p:cNvSpPr/>
          <p:nvPr/>
        </p:nvSpPr>
        <p:spPr>
          <a:xfrm>
            <a:off x="334362" y="170743"/>
            <a:ext cx="11523275" cy="1200329"/>
          </a:xfrm>
          <a:prstGeom prst="rect">
            <a:avLst/>
          </a:prstGeom>
        </p:spPr>
        <p:txBody>
          <a:bodyPr wrap="square">
            <a:spAutoFit/>
          </a:bodyPr>
          <a:lstStyle/>
          <a:p>
            <a:pPr algn="ctr"/>
            <a:r>
              <a:rPr lang="pl-PL" dirty="0"/>
              <a:t>Grant może uzyskać maksymalnie </a:t>
            </a:r>
            <a:r>
              <a:rPr lang="pl-PL" b="1" dirty="0">
                <a:effectLst>
                  <a:outerShdw blurRad="38100" dist="38100" dir="2700000" algn="tl">
                    <a:srgbClr val="000000">
                      <a:alpha val="43137"/>
                    </a:srgbClr>
                  </a:outerShdw>
                </a:effectLst>
              </a:rPr>
              <a:t>45 punktów </a:t>
            </a:r>
            <a:r>
              <a:rPr lang="pl-PL" dirty="0"/>
              <a:t>z uwzględnieniem wag dla poszczególnych kryteriów. </a:t>
            </a:r>
          </a:p>
          <a:p>
            <a:pPr algn="ctr"/>
            <a:endParaRPr lang="pl-PL" dirty="0"/>
          </a:p>
          <a:p>
            <a:pPr algn="ctr"/>
            <a:r>
              <a:rPr lang="pl-PL" dirty="0"/>
              <a:t>Zadanie, aby mogło otrzymać dofinansowanie musi uzyskać minimum </a:t>
            </a:r>
            <a:r>
              <a:rPr lang="pl-PL" b="1" dirty="0">
                <a:effectLst>
                  <a:outerShdw blurRad="38100" dist="38100" dir="2700000" algn="tl">
                    <a:srgbClr val="000000">
                      <a:alpha val="43137"/>
                    </a:srgbClr>
                  </a:outerShdw>
                </a:effectLst>
              </a:rPr>
              <a:t>25 punktów </a:t>
            </a:r>
            <a:r>
              <a:rPr lang="pl-PL" dirty="0"/>
              <a:t>oraz spełnić minimum punktowe w kryteriach ogólnych nr 1,4,9</a:t>
            </a:r>
          </a:p>
        </p:txBody>
      </p:sp>
      <p:sp>
        <p:nvSpPr>
          <p:cNvPr id="5" name="Prostokąt 4">
            <a:extLst>
              <a:ext uri="{FF2B5EF4-FFF2-40B4-BE49-F238E27FC236}">
                <a16:creationId xmlns:a16="http://schemas.microsoft.com/office/drawing/2014/main" xmlns="" id="{F116E532-DF89-4154-A4DA-FB9935985BDB}"/>
              </a:ext>
            </a:extLst>
          </p:cNvPr>
          <p:cNvSpPr/>
          <p:nvPr/>
        </p:nvSpPr>
        <p:spPr>
          <a:xfrm>
            <a:off x="2303782" y="2183822"/>
            <a:ext cx="9551758" cy="3323987"/>
          </a:xfrm>
          <a:prstGeom prst="rect">
            <a:avLst/>
          </a:prstGeom>
        </p:spPr>
        <p:txBody>
          <a:bodyPr wrap="square">
            <a:spAutoFit/>
          </a:bodyPr>
          <a:lstStyle/>
          <a:p>
            <a:pPr lvl="0" algn="ctr">
              <a:spcBef>
                <a:spcPts val="600"/>
              </a:spcBef>
              <a:buClr>
                <a:srgbClr val="FE8637"/>
              </a:buClr>
              <a:buSzPct val="70000"/>
            </a:pPr>
            <a:r>
              <a:rPr lang="pl-PL" b="1" dirty="0">
                <a:solidFill>
                  <a:prstClr val="black"/>
                </a:solidFill>
                <a:effectLst>
                  <a:outerShdw blurRad="38100" dist="38100" dir="2700000" algn="tl">
                    <a:srgbClr val="000000">
                      <a:alpha val="43137"/>
                    </a:srgbClr>
                  </a:outerShdw>
                </a:effectLst>
              </a:rPr>
              <a:t>ROZPATRZENIE WNIOSKU  O PRZYZNANIE POMOCY</a:t>
            </a:r>
          </a:p>
          <a:p>
            <a:pPr lvl="0" algn="ctr">
              <a:spcBef>
                <a:spcPts val="600"/>
              </a:spcBef>
              <a:buClr>
                <a:srgbClr val="FE8637"/>
              </a:buClr>
              <a:buSzPct val="70000"/>
            </a:pPr>
            <a:endParaRPr lang="pl-PL" b="1" dirty="0">
              <a:solidFill>
                <a:prstClr val="black"/>
              </a:solidFill>
              <a:effectLst>
                <a:outerShdw blurRad="38100" dist="38100" dir="2700000" algn="tl">
                  <a:srgbClr val="000000">
                    <a:alpha val="43137"/>
                  </a:srgbClr>
                </a:outerShdw>
              </a:effectLst>
            </a:endParaRPr>
          </a:p>
          <a:p>
            <a:pPr lvl="0" algn="ctr">
              <a:spcBef>
                <a:spcPts val="600"/>
              </a:spcBef>
              <a:buClr>
                <a:schemeClr val="accent1">
                  <a:lumMod val="75000"/>
                </a:schemeClr>
              </a:buClr>
              <a:buSzPct val="70000"/>
              <a:buFont typeface="Wingdings" panose="05000000000000000000" pitchFamily="2" charset="2"/>
              <a:buChar char="ü"/>
            </a:pPr>
            <a:r>
              <a:rPr lang="pl-PL" dirty="0">
                <a:solidFill>
                  <a:prstClr val="black"/>
                </a:solidFill>
              </a:rPr>
              <a:t>Rada dokona oceny grantów w </a:t>
            </a:r>
            <a:r>
              <a:rPr lang="pl-PL" b="1" dirty="0">
                <a:solidFill>
                  <a:prstClr val="black"/>
                </a:solidFill>
                <a:effectLst>
                  <a:outerShdw blurRad="38100" dist="38100" dir="2700000" algn="tl">
                    <a:srgbClr val="000000">
                      <a:alpha val="43137"/>
                    </a:srgbClr>
                  </a:outerShdw>
                </a:effectLst>
              </a:rPr>
              <a:t>terminie 45 dni </a:t>
            </a:r>
            <a:r>
              <a:rPr lang="pl-PL" dirty="0">
                <a:solidFill>
                  <a:prstClr val="black"/>
                </a:solidFill>
              </a:rPr>
              <a:t>od dnia, w którym upłynął termin składania wniosków o udzielenie grantu.</a:t>
            </a:r>
          </a:p>
          <a:p>
            <a:pPr lvl="0" algn="ctr">
              <a:spcBef>
                <a:spcPts val="600"/>
              </a:spcBef>
              <a:buClr>
                <a:srgbClr val="FE8637"/>
              </a:buClr>
              <a:buSzPct val="70000"/>
            </a:pPr>
            <a:endParaRPr lang="pl-PL" dirty="0">
              <a:solidFill>
                <a:prstClr val="black"/>
              </a:solidFill>
            </a:endParaRPr>
          </a:p>
          <a:p>
            <a:pPr lvl="0" algn="ctr">
              <a:spcBef>
                <a:spcPts val="600"/>
              </a:spcBef>
              <a:buClr>
                <a:schemeClr val="accent1">
                  <a:lumMod val="75000"/>
                </a:schemeClr>
              </a:buClr>
              <a:buSzPct val="70000"/>
              <a:buFont typeface="Wingdings" panose="05000000000000000000" pitchFamily="2" charset="2"/>
              <a:buChar char="ü"/>
            </a:pPr>
            <a:r>
              <a:rPr lang="pl-PL" dirty="0">
                <a:solidFill>
                  <a:prstClr val="black"/>
                </a:solidFill>
              </a:rPr>
              <a:t>Po dokonaniu oceny i wyboru grantów, </a:t>
            </a:r>
            <a:r>
              <a:rPr lang="pl-PL" dirty="0" err="1">
                <a:solidFill>
                  <a:prstClr val="black"/>
                </a:solidFill>
              </a:rPr>
              <a:t>Grantobiorcy</a:t>
            </a:r>
            <a:r>
              <a:rPr lang="pl-PL" dirty="0">
                <a:solidFill>
                  <a:prstClr val="black"/>
                </a:solidFill>
              </a:rPr>
              <a:t> są powiadamiani listownie o decyzji Rady oraz o możliwości odwołania się od niej zgodnie z procedurą.</a:t>
            </a:r>
          </a:p>
          <a:p>
            <a:pPr lvl="0" algn="ctr">
              <a:spcBef>
                <a:spcPts val="600"/>
              </a:spcBef>
              <a:buClr>
                <a:srgbClr val="FE8637"/>
              </a:buClr>
              <a:buSzPct val="70000"/>
            </a:pPr>
            <a:endParaRPr lang="pl-PL" dirty="0">
              <a:solidFill>
                <a:prstClr val="black"/>
              </a:solidFill>
            </a:endParaRPr>
          </a:p>
          <a:p>
            <a:pPr lvl="0" algn="ctr">
              <a:spcBef>
                <a:spcPts val="600"/>
              </a:spcBef>
              <a:buClr>
                <a:schemeClr val="accent1">
                  <a:lumMod val="75000"/>
                </a:schemeClr>
              </a:buClr>
              <a:buSzPct val="70000"/>
              <a:buFont typeface="Wingdings" panose="05000000000000000000" pitchFamily="2" charset="2"/>
              <a:buChar char="ü"/>
            </a:pPr>
            <a:r>
              <a:rPr lang="pl-PL" dirty="0">
                <a:solidFill>
                  <a:prstClr val="black"/>
                </a:solidFill>
              </a:rPr>
              <a:t>W przypadku wpływu </a:t>
            </a:r>
            <a:r>
              <a:rPr lang="pl-PL" dirty="0" err="1">
                <a:solidFill>
                  <a:prstClr val="black"/>
                </a:solidFill>
              </a:rPr>
              <a:t>odwołań</a:t>
            </a:r>
            <a:r>
              <a:rPr lang="pl-PL" dirty="0">
                <a:solidFill>
                  <a:prstClr val="black"/>
                </a:solidFill>
              </a:rPr>
              <a:t>, Przewodniczący Rady ponownie zwołuje posiedzenie w celu ich rozpatrzenia.</a:t>
            </a:r>
          </a:p>
        </p:txBody>
      </p:sp>
    </p:spTree>
    <p:extLst>
      <p:ext uri="{BB962C8B-B14F-4D97-AF65-F5344CB8AC3E}">
        <p14:creationId xmlns:p14="http://schemas.microsoft.com/office/powerpoint/2010/main" val="1748548041"/>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a16="http://schemas.microsoft.com/office/drawing/2014/main" xmlns="" id="{FD981AA6-9E83-4E2E-BE17-4A7D39FE6F5A}"/>
              </a:ext>
            </a:extLst>
          </p:cNvPr>
          <p:cNvSpPr/>
          <p:nvPr/>
        </p:nvSpPr>
        <p:spPr>
          <a:xfrm>
            <a:off x="2265977" y="1004887"/>
            <a:ext cx="9627368" cy="3970318"/>
          </a:xfrm>
          <a:prstGeom prst="rect">
            <a:avLst/>
          </a:prstGeom>
        </p:spPr>
        <p:txBody>
          <a:bodyPr wrap="square">
            <a:spAutoFit/>
          </a:bodyPr>
          <a:lstStyle/>
          <a:p>
            <a:pPr lvl="0" algn="ctr"/>
            <a:r>
              <a:rPr lang="pl-PL" u="sng" dirty="0">
                <a:effectLst>
                  <a:outerShdw blurRad="38100" dist="38100" dir="2700000" algn="tl">
                    <a:srgbClr val="000000">
                      <a:alpha val="43137"/>
                    </a:srgbClr>
                  </a:outerShdw>
                </a:effectLst>
              </a:rPr>
              <a:t>Wnioski, które zostaną wybrane przez Radę do finansowania będą podlegać weryfikacji formalnej przeprowadzonej przez pracowników biura LGD m.in. w następujących elementach:</a:t>
            </a:r>
          </a:p>
          <a:p>
            <a:pPr lvl="0" algn="ctr"/>
            <a:endParaRPr lang="pl-PL" u="sng" dirty="0">
              <a:effectLst>
                <a:outerShdw blurRad="38100" dist="38100" dir="2700000" algn="tl">
                  <a:srgbClr val="000000">
                    <a:alpha val="43137"/>
                  </a:srgbClr>
                </a:outerShdw>
              </a:effectLst>
            </a:endParaRPr>
          </a:p>
          <a:p>
            <a:pPr lvl="0"/>
            <a:r>
              <a:rPr lang="pl-PL" dirty="0"/>
              <a:t>- poprawność danych </a:t>
            </a:r>
            <a:r>
              <a:rPr lang="pl-PL" dirty="0" err="1"/>
              <a:t>Grantobiorcy</a:t>
            </a:r>
            <a:r>
              <a:rPr lang="pl-PL" dirty="0"/>
              <a:t> oraz poprawność wypełnienia poszczególnych elementów wniosku o udzielenie grantu;</a:t>
            </a:r>
          </a:p>
          <a:p>
            <a:pPr lvl="0"/>
            <a:r>
              <a:rPr lang="pl-PL" dirty="0"/>
              <a:t>- weryfikacja kompletności wymaganych załączników (statutu, kosztorysów, zgłoszeń oraz inne dokumenty potwierdzające warunki powierzenia grantów);</a:t>
            </a:r>
          </a:p>
          <a:p>
            <a:pPr lvl="0"/>
            <a:r>
              <a:rPr lang="pl-PL" dirty="0"/>
              <a:t>- weryfikacja budżetu, w tym m. in: kwalifikowalność i racjonalność kosztów, prawidłowość przypisania kosztów do poszczególnych kategorii budżetowych, adekwatność przyjętych jednostek miary, wyliczenie kwoty dofinansowania;</a:t>
            </a:r>
          </a:p>
          <a:p>
            <a:pPr lvl="0"/>
            <a:endParaRPr lang="pl-PL" dirty="0"/>
          </a:p>
          <a:p>
            <a:pPr lvl="0"/>
            <a:r>
              <a:rPr lang="pl-PL" dirty="0"/>
              <a:t>Pracownicy biura LGD mogą wezwać do korekt/uzupełnień wniosku o powierzenie grantów listownie i drogą elektroniczną na wskazany w dokumentach adres. Nie złożenie uzupełnień w terminie 10 dni od powiadomienia skutkuje odmową przyznania pomocy.</a:t>
            </a:r>
          </a:p>
        </p:txBody>
      </p:sp>
      <p:pic>
        <p:nvPicPr>
          <p:cNvPr id="4098" name="Picture 2">
            <a:extLst>
              <a:ext uri="{FF2B5EF4-FFF2-40B4-BE49-F238E27FC236}">
                <a16:creationId xmlns:a16="http://schemas.microsoft.com/office/drawing/2014/main" xmlns="" id="{EE13CE21-FC52-4399-9773-B86BABFF7F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74" y="0"/>
            <a:ext cx="2276475"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231999"/>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a16="http://schemas.microsoft.com/office/drawing/2014/main" xmlns="" id="{92B144AC-DB5A-4B73-9C3A-13588DD15627}"/>
              </a:ext>
            </a:extLst>
          </p:cNvPr>
          <p:cNvSpPr/>
          <p:nvPr/>
        </p:nvSpPr>
        <p:spPr>
          <a:xfrm>
            <a:off x="0" y="438485"/>
            <a:ext cx="12059478" cy="2585323"/>
          </a:xfrm>
          <a:prstGeom prst="rect">
            <a:avLst/>
          </a:prstGeom>
        </p:spPr>
        <p:txBody>
          <a:bodyPr wrap="square">
            <a:spAutoFit/>
          </a:bodyPr>
          <a:lstStyle/>
          <a:p>
            <a:pPr marL="708660" lvl="1" indent="-342900">
              <a:buFont typeface="Wingdings" panose="05000000000000000000" pitchFamily="2" charset="2"/>
              <a:buChar char="ü"/>
            </a:pPr>
            <a:r>
              <a:rPr lang="pl-PL" dirty="0"/>
              <a:t>Zawarcie umowy o powierzenie grantu nastąpi po zawarciu umowy o przyznaniu pomocy Stowarzyszenia Krainy Drwęcy i Pasłęki z Zarządem Województwa Warmińsko - Mazurskiego, z tym że ostateczna kwota i zakres grantu może ulec zmianie (kwota może być pomniejszona).</a:t>
            </a:r>
          </a:p>
          <a:p>
            <a:pPr marL="708660" lvl="1" indent="-342900">
              <a:buFont typeface="Wingdings" panose="05000000000000000000" pitchFamily="2" charset="2"/>
              <a:buChar char="ü"/>
            </a:pPr>
            <a:endParaRPr lang="pl-PL" dirty="0"/>
          </a:p>
          <a:p>
            <a:pPr lvl="1">
              <a:buFont typeface="Wingdings" panose="05000000000000000000" pitchFamily="2" charset="2"/>
              <a:buChar char="ü"/>
            </a:pPr>
            <a:r>
              <a:rPr lang="pl-PL" dirty="0"/>
              <a:t>Umowę o powierzenie grantu z </a:t>
            </a:r>
            <a:r>
              <a:rPr lang="pl-PL" dirty="0" err="1"/>
              <a:t>Grantobiorcą</a:t>
            </a:r>
            <a:r>
              <a:rPr lang="pl-PL" dirty="0"/>
              <a:t> podpisują osoby reprezentujące Zarząd Stowarzyszenia. Zabezpieczeniem umowy jest weksel in blanco wraz z deklaracją wekslową podpisany przez </a:t>
            </a:r>
            <a:r>
              <a:rPr lang="pl-PL" dirty="0" err="1"/>
              <a:t>Grantobiorcę</a:t>
            </a:r>
            <a:r>
              <a:rPr lang="pl-PL" dirty="0"/>
              <a:t>. Umowa o powierzenie grantu (zwana również umową) jest podstawą realizacji grantu i ponoszenia kosztów.</a:t>
            </a:r>
          </a:p>
          <a:p>
            <a:pPr lvl="1">
              <a:buFont typeface="Wingdings" panose="05000000000000000000" pitchFamily="2" charset="2"/>
              <a:buChar char="ü"/>
            </a:pPr>
            <a:endParaRPr lang="pl-PL" dirty="0"/>
          </a:p>
          <a:p>
            <a:pPr lvl="1">
              <a:buFont typeface="Wingdings" panose="05000000000000000000" pitchFamily="2" charset="2"/>
              <a:buChar char="ü"/>
            </a:pPr>
            <a:r>
              <a:rPr lang="pl-PL" dirty="0"/>
              <a:t>Grant wypłacany jest po realizacji projektu grantowego i złożeniu sprawozdania z realizacji grantu (rozliczenia grantu).</a:t>
            </a:r>
          </a:p>
        </p:txBody>
      </p:sp>
      <p:pic>
        <p:nvPicPr>
          <p:cNvPr id="7" name="Obraz 6">
            <a:extLst>
              <a:ext uri="{FF2B5EF4-FFF2-40B4-BE49-F238E27FC236}">
                <a16:creationId xmlns:a16="http://schemas.microsoft.com/office/drawing/2014/main" xmlns="" id="{9468A15C-C2C4-459E-9F87-99083573C1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0883" y="3201914"/>
            <a:ext cx="2870234" cy="2481470"/>
          </a:xfrm>
          <a:prstGeom prst="rect">
            <a:avLst/>
          </a:prstGeom>
        </p:spPr>
      </p:pic>
    </p:spTree>
    <p:extLst>
      <p:ext uri="{BB962C8B-B14F-4D97-AF65-F5344CB8AC3E}">
        <p14:creationId xmlns:p14="http://schemas.microsoft.com/office/powerpoint/2010/main" val="2496751813"/>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xmlns="" id="{0442192F-0A9F-4053-B7AA-B265D5956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4991" y="34884"/>
            <a:ext cx="1869359" cy="1869359"/>
          </a:xfrm>
          <a:prstGeom prst="rect">
            <a:avLst/>
          </a:prstGeom>
        </p:spPr>
      </p:pic>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9" name="Prostokąt 8">
            <a:extLst>
              <a:ext uri="{FF2B5EF4-FFF2-40B4-BE49-F238E27FC236}">
                <a16:creationId xmlns:a16="http://schemas.microsoft.com/office/drawing/2014/main" xmlns="" id="{CDAB8097-9394-48B3-A9D8-8FB6B356A037}"/>
              </a:ext>
            </a:extLst>
          </p:cNvPr>
          <p:cNvSpPr/>
          <p:nvPr/>
        </p:nvSpPr>
        <p:spPr>
          <a:xfrm>
            <a:off x="318053" y="455040"/>
            <a:ext cx="11555894" cy="5078313"/>
          </a:xfrm>
          <a:prstGeom prst="rect">
            <a:avLst/>
          </a:prstGeom>
        </p:spPr>
        <p:txBody>
          <a:bodyPr wrap="square">
            <a:spAutoFit/>
          </a:bodyPr>
          <a:lstStyle/>
          <a:p>
            <a:pPr algn="ctr"/>
            <a:r>
              <a:rPr lang="pl-PL" b="1" u="sng" dirty="0" err="1">
                <a:effectLst>
                  <a:outerShdw blurRad="38100" dist="38100" dir="2700000" algn="tl">
                    <a:srgbClr val="000000">
                      <a:alpha val="43137"/>
                    </a:srgbClr>
                  </a:outerShdw>
                </a:effectLst>
              </a:rPr>
              <a:t>Grantobiorca</a:t>
            </a:r>
            <a:r>
              <a:rPr lang="pl-PL" b="1" u="sng" dirty="0">
                <a:effectLst>
                  <a:outerShdw blurRad="38100" dist="38100" dir="2700000" algn="tl">
                    <a:srgbClr val="000000">
                      <a:alpha val="43137"/>
                    </a:srgbClr>
                  </a:outerShdw>
                </a:effectLst>
              </a:rPr>
              <a:t> zobowiązany jest do:</a:t>
            </a:r>
          </a:p>
          <a:p>
            <a:pPr algn="ctr"/>
            <a:endParaRPr lang="pl-PL" b="1" u="sng" dirty="0">
              <a:effectLst>
                <a:outerShdw blurRad="38100" dist="38100" dir="2700000" algn="tl">
                  <a:srgbClr val="000000">
                    <a:alpha val="43137"/>
                  </a:srgbClr>
                </a:outerShdw>
              </a:effectLst>
            </a:endParaRPr>
          </a:p>
          <a:p>
            <a:pPr algn="ctr"/>
            <a:endParaRPr lang="pl-PL" b="1" u="sng" dirty="0">
              <a:effectLst>
                <a:outerShdw blurRad="38100" dist="38100" dir="2700000" algn="tl">
                  <a:srgbClr val="000000">
                    <a:alpha val="43137"/>
                  </a:srgbClr>
                </a:outerShdw>
              </a:effectLst>
            </a:endParaRPr>
          </a:p>
          <a:p>
            <a:pPr algn="ctr"/>
            <a:endParaRPr lang="pl-PL" b="1" u="sng" dirty="0">
              <a:effectLst>
                <a:outerShdw blurRad="38100" dist="38100" dir="2700000" algn="tl">
                  <a:srgbClr val="000000">
                    <a:alpha val="43137"/>
                  </a:srgbClr>
                </a:outerShdw>
              </a:effectLst>
            </a:endParaRPr>
          </a:p>
          <a:p>
            <a:pPr algn="ctr"/>
            <a:endParaRPr lang="pl-PL" b="1" u="sng" dirty="0">
              <a:effectLst>
                <a:outerShdw blurRad="38100" dist="38100" dir="2700000" algn="tl">
                  <a:srgbClr val="000000">
                    <a:alpha val="43137"/>
                  </a:srgbClr>
                </a:outerShdw>
              </a:effectLst>
            </a:endParaRPr>
          </a:p>
          <a:p>
            <a:r>
              <a:rPr lang="pl-PL" dirty="0"/>
              <a:t>- prowadzenia oddzielnego systemu rachunkowości albo korzystania z odpowiedniego kodu rachunkowego dla wszystkich transakcji związanych z realizacją grantu, w ramach prowadzonych ksiąg rachunkowych albo przez prowadzenie zestawienia faktur lub równoważnych dokumentów księgowych, gdy </a:t>
            </a:r>
            <a:r>
              <a:rPr lang="pl-PL" dirty="0" err="1"/>
              <a:t>Grantobiorca</a:t>
            </a:r>
            <a:r>
              <a:rPr lang="pl-PL" dirty="0"/>
              <a:t> nie jest zobowiązany do prowadzenia ksiąg rachunkowych na podstawie przepisów odrębnych,</a:t>
            </a:r>
          </a:p>
          <a:p>
            <a:r>
              <a:rPr lang="pl-PL" dirty="0"/>
              <a:t>- informowania i rozpowszechniania informacji o pomocy otrzymanej z EFRROW zgodnie z warunkami określonymi w - Księdze wizualizacji znaku Programu Rozwoju Obszarów Wiejskich na lata 2014-2020, opublikowanej na stronie internetowej Ministerstwa Rolnictwa i Rozwoju Wsi,</a:t>
            </a:r>
          </a:p>
          <a:p>
            <a:r>
              <a:rPr lang="pl-PL" dirty="0"/>
              <a:t>-złożenia ankiety monitorującej wraz ze sprawozdaniem końcowym (rozliczenie grantu) w ciągu 30 dni od zakończenia realizacji grantu,</a:t>
            </a:r>
          </a:p>
          <a:p>
            <a:r>
              <a:rPr lang="pl-PL" dirty="0"/>
              <a:t>-udostępnienia LGD informacji i dokumentów niezbędnych do kontroli, monitoringu i ewaluacji grantu,</a:t>
            </a:r>
          </a:p>
          <a:p>
            <a:r>
              <a:rPr lang="pl-PL" dirty="0"/>
              <a:t>- zachowania trwałości celu grantu oraz do gromadzenia i przechowywania dokumentów związanych z realizacją grantu (w tym faktury i dokumenty o równoważnej wartości dowodowej wraz z dowodami zapłaty), przez okres pięciu lat od dnia złożenia sprawozdania.</a:t>
            </a:r>
          </a:p>
        </p:txBody>
      </p:sp>
    </p:spTree>
    <p:extLst>
      <p:ext uri="{BB962C8B-B14F-4D97-AF65-F5344CB8AC3E}">
        <p14:creationId xmlns:p14="http://schemas.microsoft.com/office/powerpoint/2010/main" val="3286191604"/>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a16="http://schemas.microsoft.com/office/drawing/2014/main" xmlns="" id="{1F7165FC-4B84-4AEC-A0FA-84267F23EF00}"/>
              </a:ext>
            </a:extLst>
          </p:cNvPr>
          <p:cNvSpPr/>
          <p:nvPr/>
        </p:nvSpPr>
        <p:spPr>
          <a:xfrm>
            <a:off x="487625" y="253819"/>
            <a:ext cx="3724674" cy="584775"/>
          </a:xfrm>
          <a:prstGeom prst="rect">
            <a:avLst/>
          </a:prstGeom>
        </p:spPr>
        <p:txBody>
          <a:bodyPr wrap="none">
            <a:spAutoFit/>
          </a:bodyPr>
          <a:lstStyle/>
          <a:p>
            <a:r>
              <a:rPr lang="pl-PL" sz="3200" dirty="0"/>
              <a:t>Monitoring i kontrola</a:t>
            </a:r>
          </a:p>
        </p:txBody>
      </p:sp>
      <p:sp>
        <p:nvSpPr>
          <p:cNvPr id="5" name="Prostokąt 4">
            <a:extLst>
              <a:ext uri="{FF2B5EF4-FFF2-40B4-BE49-F238E27FC236}">
                <a16:creationId xmlns:a16="http://schemas.microsoft.com/office/drawing/2014/main" xmlns="" id="{8796EC08-C27B-45B8-925F-4737F077BCAF}"/>
              </a:ext>
            </a:extLst>
          </p:cNvPr>
          <p:cNvSpPr/>
          <p:nvPr/>
        </p:nvSpPr>
        <p:spPr>
          <a:xfrm>
            <a:off x="723312" y="2639826"/>
            <a:ext cx="10745376" cy="2308324"/>
          </a:xfrm>
          <a:prstGeom prst="rect">
            <a:avLst/>
          </a:prstGeom>
        </p:spPr>
        <p:txBody>
          <a:bodyPr wrap="square">
            <a:spAutoFit/>
          </a:bodyPr>
          <a:lstStyle/>
          <a:p>
            <a:pPr algn="ctr">
              <a:buFont typeface="Wingdings" panose="05000000000000000000" pitchFamily="2" charset="2"/>
              <a:buChar char="ü"/>
            </a:pPr>
            <a:r>
              <a:rPr lang="pl-PL" dirty="0"/>
              <a:t>Pracownicy biura LGD lub inne uprawnione podmioty będą przeprowadzać czynności kontrolne w formie kontroli (wizytacji) na miejscu realizacji grantu (zadania) u losowo wybranych </a:t>
            </a:r>
            <a:r>
              <a:rPr lang="pl-PL" dirty="0" err="1"/>
              <a:t>Grantobiorców</a:t>
            </a:r>
            <a:r>
              <a:rPr lang="pl-PL" dirty="0"/>
              <a:t>. Potwierdzeniem przeprowadzonej kontroli będzie sporządzony raport.</a:t>
            </a:r>
          </a:p>
          <a:p>
            <a:pPr algn="ctr">
              <a:buFont typeface="Wingdings" panose="05000000000000000000" pitchFamily="2" charset="2"/>
              <a:buChar char="ü"/>
            </a:pPr>
            <a:endParaRPr lang="pl-PL" dirty="0"/>
          </a:p>
          <a:p>
            <a:pPr algn="ctr">
              <a:buFont typeface="Wingdings" panose="05000000000000000000" pitchFamily="2" charset="2"/>
              <a:buChar char="ü"/>
            </a:pPr>
            <a:r>
              <a:rPr lang="pl-PL" dirty="0"/>
              <a:t>Stowarzyszenie może dwukrotnie wezwać </a:t>
            </a:r>
            <a:r>
              <a:rPr lang="pl-PL" dirty="0" err="1"/>
              <a:t>Grantobiorcę</a:t>
            </a:r>
            <a:r>
              <a:rPr lang="pl-PL" dirty="0"/>
              <a:t> do usunięcia braków lub złożenia wyjaśnień na etapie rozliczania grantu. </a:t>
            </a:r>
            <a:r>
              <a:rPr lang="pl-PL" dirty="0" err="1"/>
              <a:t>Grantobiorca</a:t>
            </a:r>
            <a:r>
              <a:rPr lang="pl-PL" dirty="0"/>
              <a:t> ma 10 dni od dnia dostarczenia pisma na złożenie uzupełnień i wyjaśnień. </a:t>
            </a:r>
          </a:p>
          <a:p>
            <a:pPr algn="ctr"/>
            <a:r>
              <a:rPr lang="pl-PL" dirty="0"/>
              <a:t>      W przypadku nie usunięcia braków lub nie złożenia wyjaśnień w wyznaczonym terminie Stowarzyszenie może odstąpić od wypłaty kwoty dofinansowania</a:t>
            </a:r>
          </a:p>
        </p:txBody>
      </p:sp>
      <p:pic>
        <p:nvPicPr>
          <p:cNvPr id="3074" name="Picture 2" descr="data:image/jpeg;base64,/9j/4AAQSkZJRgABAQAAAQABAAD/2wCEAAkGBxIQEhUQEBAVFRUVEhAVFQ8VEBAVEBAVFRUXFhUVFRUYHSggGBolGxUXITEhJSkrLi4uFx8zODMtOCgtLisBCgoKDg0NGhAPFisiHSUtNy0uLSstLSsvLi0tLS0tKysrKy0rLS0tKy8tLS0tLS4rLS0rLS0tKzcrLTUtLS0rK//AABEIAMIBAwMBIgACEQEDEQH/xAAbAAEAAgMBAQAAAAAAAAAAAAAABAUBAwYCB//EAEEQAAEDAQUDCQYEBAUFAAAAAAEAAgMRBAUSITFBUWEGEyIycXKBkbFCUmKhwdEjM4LhFCRDwlNjsuLwFTRzg5L/xAAYAQEBAQEBAAAAAAAAAAAAAAAAAQIDBP/EACMRAQACAQQBBAMAAAAAAAAAAAABAhEDEiExQWGBkbEEcfH/2gAMAwEAAhEDEQA/APuKIiAiIgIiwUGVptM4YMTtKgeajPtRcaR6e/s8PuvEllxZOJdXUE5eSDcLUTo0H9YW2GcO4EatOqrJ7rAHQJb2GirnTyRHpO0OT/oQg6oLKi2C1iVtRkRq3cfspSAiIgIiICIiAiIgIiICIiAiIgIiICIiAiIgIiICIiAiIgKBe0+FoaNXGnht+ynqjvx9JGd0+qCVC4NFAtocq+GVb+dQSXSqtvNgIW2SVV9qmRFBJb5IH4XNOEkhr9jgNnaFd3Zf5FA41btBzI7Psqm2vMjDDsx4tNDTWvgsXfdNXCNrnFx21yaNrj2Kj6GxwIBGhAIPBel4hjDWho0AAHYBRe1FEWKpVBlFiqygIiICIiAiIgIiICIiAiIgIiICIiAiIgIiICp+UkBMYkGrDU906+WRVwsFBx8FqUj+JVTf5is0n4cgLSTVgqTFwqMqcNQoTbxBGR+aIvZLUq212viq6a8OK8tic6rn5ACuHae3gqJ9jruJc45DbnoF2dzXdzLanN7s3HduaOAUHkzdRY0TSjpuHRadY2nePePyV/VQEUO33lHDTGek7qxtGKR5+FozPboqm8LS4tx2qT+Hi/wWurM/vOGnY3zRUu9b+ig6Ncb9kbcz47lWMkt0n41WsAzbZ/fG52Vakbfks3SecfzjLKIomtox7h+K/OtabBrmd6u11i9axxHy5Tp2tPNvh6uy3tnZjbka0cw9ZjtrSFMquftsD43/AMTAOl/Ui2TNH9w3q3sFtZMwSMNQfMHaDuKzasdx0tLT1btKRYqsrDoIiICIo1ot0cZDXyNaXaAnM7PVBJRYLgMyozrewaEnsBPzQSkUT/qDNocP0rfFO13VNeG0eCDYixVZQEREBERAREQERYKDXaJsI0qTkBvKprxMjwQX0HutyHidSpFpnq87m9EdvtfbwUG12sIKG1XcDlRVktxitQPKq6ISB21HBVFPYrsDOkVIYaOHeb/qCkSqG9+Y7zfUIPoUszWAucQANpOQXOWzlE+UmOxsxnQykdFvEfuonLKGQSNkfV8HRBYDTCdoPbsPgrq7DEY2mAAMIyA37QeK7xWtKRaec/EPPNrXvNYnGPlQXVZbZZg5rgyaaQ1NtPWDfdeTrTZSg4ZKysdzNDudndz0uuJ3VZ3W6BS7RanY+aiZifhDi41EUbSSASdXZg5N3Z0VbcFvLprRFK6sjJqAhuFrgGNPRFTmK5jivPa3P7eumnM0mY8fxZT20NOBjTJJ7jadHi9xyYO3yUWdjQWvtTsbqgx2doJjDhphj1kcPedpsAUl8LmAMgaxgNS55zw8Q32nGpzJ89F7s1kbHV2bnHrSONXu8dg4DJGXuzSPcKvZgJOTcQc4DZiIyxcBWm9QJ2uszzaIgSw/nQjaP8Ro94KdabSyNuN7g0ZCp2k6NaNSTuGaxZ5i8VLHM3NdTFTeQOr2LVbYZtXcsbLaGyND2Oq1wqCt65fGbG8yNBMDjWRg/pE+23hvC6SOUOAc0ggioIORCtq45jpK2zxPbYsVWq0WhsYxPNBv38ANp4LkL/v5zqsGKNpoA0Cs0pOjWtGa55bWN+cphGTHAA941d/Tj3knauWgsU1rLpHvIa6odORWvwxA6njoFd3LyYdJR9pbgZq2yg5njK7aeCs53hz8LQAxnRa0DLLXJSa5nMrltgidIAHE0AAAJJ0FKknU8VMZAAUicGii9hy0jYYmqJaLJtbkRtGR81JqvDnoPFhthccD+tsPvfup6orfkQ5uozCt7LNjY142hBuREQEREBERAWq0y4Gl24H9ltUC9Tk1u93oKoKeeTC3M551O87SuRt1rdLJgBIaDnTaulvGNznNjAzc4Nr26qkt9lEdpkaBkHUHZQIiwsUdAtznLEGi8yKiNM9Q5D9FJlUWXQoPpE8LXtLHgFrgQQdCCuMkY+7ZtroHntp/uHzC7dui0W2yMmYY5BVrvMbiNxXTT1NvE9S56mnu5jiYU15XdFa2B4OdKxyte9poc6YmEHCcqj7Kkufk5LHM6R0rxG5zH4HSNfNjj6p5z3TmDtIyOpXuzTPu+XmJiTC4ktfsHxD+4eK6Z7jhJYA44SWjFRrjSoGLYDlmsaujFbRMdeJdtH8q80mmfSYelGtczxQRx4nGuZNI2cXu18BmeGqhWaF0reddK7nMwAAWsgcOswx7xoa1J8QpdntOOrT0Xtye2ubSRkRwOoKyiI4NieHPJmtBBwgAVYDqI2VpEz4jmdpK2RQOc4STOqRm2NpIijOld73Z9Y+AC2QQNiBDRqaucTV7zvc45laLTbWsIDngF2TQSKmmppuG9BLLq9ECpOzZ4qLY8dkcWNo6N1S2OucR7djUkvFkYDYzicaVcM6V/wCabVT3lDaXnCG83GT03ve0SOG00BNOxWLTEYZmsTOWy2WyW0SiOA85KK4jQcxE0ilK7O0ZlX9ycn2QHnHnnJiM5XezwYPZHzK44WiOzGkLjiB1BzJ4/uumsfKB1Bioct32WcNOjfkD2FcvY5K576nzVxFe7HChBHZmPv8AJc7Z5KEt3Ej5qi+jet7XqsimUhsqCaXrVI9aDKtckqDVa35KxuB1Yuxzh81R2uZX9yRFsLa6kYvPNBPREQEREBERAUC9fYPxfQqeoN79VvfHoUFVN+dF/wCQKm5SRUtTjvDT8ldkVtEXbXyBVbyqH4/6GoNMByWJSvNnOSSqoiyKNLopMijSaHsKI+nN0QrzC6rQd4B+S9qNIN63cy0RmN44td7TCNCCuVuu2Pskn8LaOrXoSbBXT9J+RXb0VZf10MtUZacnCpY+mh3HeDuXXTvGNtuvpx1KTndXv7Q7VYyXYo5DGXAB5a1pLwNDnk140DqHLLPKmGxxwMNKMaKlziTUk6ue45ucd5NVVXJeT43GyWjJ7Tha4nXc0naNx2hbr9glqJo8LsA/Lexzmt3yNaDmR45aLOpSaTh00rRqecft4u+8ufZI9pyE0rBUZtDKAVB8TQ71DIZFUmskjwMRJ6bxsxO0az4RlwVTdRmjmma+Mc5K9s7WxuD4pY5AMZLvZFekCabaVV1PFTRcazMw9P5GnFNTEdeiJEyrg95FW9RjejFF3RtPEre+PH15HEbRUCvaVFtMojGJxoK0G0uJ0DQOseAUV9XDHOcEYz5snLhzhGp+EfNbcFn/AANnmaC1oAzDZGZHI019oVrrWuqr5LDNG8MYQ4HqmoGI+7uxeq3Wa0vcQ6mBg0YR+I7cXD2Bubrvpop5lDhR2YVjHlJifCqfbnxHDK1zHbnAhemXgMVa66rrLttcczeYnAedGlwBxDd2+q56/Lrs7H/y+IUriGKsddwqglWe1VUttoXHm1PiOhLeGoUuG92nbTtyUV05tK0y2lUrbcT1ansBVxdNyvnAfI7Cw+yOu76BB6uuym0yfA0guOw7mjiV2IC1WaztjaGMbQDQfXtW5AREQEREBERAUG9+oO+36qcq29nZsHePogiRt/Hjcch0h44TQKn5Q5zu/T6K7eA4Z+B3FUl9AmTE4ahtTsJApUII0BWZSvEaTqpKLK5Yibiz2KlktJfKWnQGgG+i6KAdFB2tyyYoIz8DR4t6J9FOVNyWkrCW+69w8DRw9SrlRRYKysUQUfKW4xaW4m5StHRdpiGuE8K+RVPcl6F34E1RK2ozyLqf3D912lFzfKm4jMOehylbnlkXgf3DYfBdtO0WjZf29HC9ZrO+vv6tbbPHEHYGNYCS92FoaC46uKq5LS9/TjjrGPaNQ+Qb4m7QNc9di9XZfImbgfQSDJzSOsK0LqfIjYVst4NldgDXyNI6AaKuafcNdG7nHILnak1nEutLRaMwivja6kgAccJwvyrR2tDsrRQW2QkiSWhcOqwflxdnvO+I+FFPs0Dm4i8ir3Yubb+XGaZhp1NdSdp2BJAstI5Wm1WxkTccjqD5ngN5Wm9bwbA2rszTJg1PE7hxWnk3yUmvFwtNsJZDqyPQyD4dzeOpXWunmN1uIcr6mJ215ksL5LRIJHAtjaeiBUVcOO9dO26nEVKs4ruaZahobFEGsjYBQZZkgbqk+Ss5GrF7Z66bpXEc9uNnu2moUc3a0Z0XR28gKBSoWWldHBhXY8nvyG9rvVcvLkuruFtIGcQT5lBYIiICIiAiIgIiICqb5dRzSdCCK8VbKNbbK2VuF3gRqDvCCitsjXNArq5orWm3Nbb4iETQHDGwkhufTYd1dqjz8n5q0a9hbvNQR4KzvuD+XpWuDAa76ZH5FBzDGrXacgpTG5KJbeqew+iqSpb1u4wTN92SOORp7wGIeDq/JW9hNWq75XXbjsrJAOlCGn9JADvofBUF2uyUV0vJSSjpGbw13lUH6LpFyFxSYbQPiDm/Uei69AREQF5K9Ig4blbydL52WmzODJGOY6QVo14rr3qDPfkrS9bNJIBIADTYNV65QExyB3suA827PKi12K9KarU2mYiJ8M1pFc48q3Eqq87yDOgzpP0pqB4bTwXT2iywy1oS0nUtPotV1XFDA/nIzV2wv6RbxHFWm2ObJfdPFUHk7yPxET20YnVxCF2YrsMm/u6ei6+eT2G5byPZG4cVpEsvwkb9yyAGj67ypa027KUivT0KNGWXBRLVaw0aqNeF4hg1XPy2h0p3D1WW0q0Wkyuo3xOwLeRQLzZYg0LMxQQ7Q5dtd8eGJjdzW+i4qFmORjPee0fPNd4AgyiIgIiICIiAiIgIiIC02uLGxzd7XDzC3LXPJha525pPkKoONgzaFEt46J7CpcOQzUW1dIho9pzR5kD6oku2t8dYXt/y3D5L53dpoAvpNpzY7uu9CvmthRVvYZKTxd8LuFwELqSxn42+q76qDKIiAiIgj22yNlaWPGW/a07CFRjksK/nupuwN+66REFC64CwfhSknaH0o7xAFFDkfJH143DiBVvmF1Swg5qz3o33vCq1269RQkZ03LoZrDE/rRtPHCFVco7OyOzlrGhoL2aClc6/RByz3GQ1d5blKs8S8wxqZE1BtbkFEtD1JkdQKBKaoJXJ5uK0trsDz4gfuu1XEXM7BMx3Gh8cl26AiIgIiICIiAiIgIiICr77lpC7jRvmftVTnFU/KF/QaN7/AEH7oKJ+QUewtxWiJv8AmNP/AM9L6LdMV4uU/wAyD7rXn0H1QdpaXgNd3XehXzexFdZfV44YngHMinnkuZsMQKDdI6jmu3OB8iu+ZIDmNua5JlgrqVPsdt5voHNuw7v2QdCHL0CokM4dmCtweg3VRaw5ZBQe0XmqzVBlFhZQFRcq3dBjd76+Q/dXqoOU5qYx3j6BBTRNUpoWqNqlxtQRJRVaeaVg+NR5ckGjTPdRdtG6oB3gFcNK9dvZ+q3ut9EGxERAREQEREBERBhYJWSvBQeXuVJej8b2t7x9FbTKhvEFrg/YMjwqg0TWI8FE5jm3Y2mpGRGwjaF0GEPaoj7EgrJwJW0OdVU8xJCagEjeNR2jarnmubkwbCKj6qxbZwdiCtsF4B4oSrRkbCKnzUaW52OzpQ7xkV7hutwy511PBEe7um6bmjQU7AVdMKh2SyNjFGj7ntUsINoK9ArWF6Qe6rNV4BWaoPdVleKrNUV7XO3+6soG5nqV0FVzV5OxTv4UHkEGhoUiJagFkOog2zFVFutNPoFKtlpACp7O4vdiPggmWeMmhdtIyXfNFFxsTauYN7m+oXZoCIiAiIgIiICIiAvJC9LyUGpwUS0WcOFCFOIXhwQUTbNJEaM6TdjSaOHAHaFl80p0iPiWgK4LF5LEFLBYHF/OSEVpQNGgHbtKsmRUUjCmFEag1egF7os0VHkBeglFlBlZXlZQZCzVeVmqg9VWarws1QewVy73Ynvdve71XSPdQE7gVzFn0rvqfNBuWuR1F7JUW0Ekhjc3OIAHEoqovGersI8VtsLV5vuxiG0lg05uI13mlCfEglSbG1BY2IVmjHxj5Zrr1yt2N/HZ2n/SV1SAiIgIiICIiAiIgLBREHkrwURBgryiIjCwiIoiIiCIiDIREQERFUFlEUVqtfUd3Xei5+DqjsCIgy5LoH8w3uv9ERFQOVX/AHf/AKovVyzY1hEFpYfzo+99CuoCIgIiICIiAiIg/9k=">
            <a:extLst>
              <a:ext uri="{FF2B5EF4-FFF2-40B4-BE49-F238E27FC236}">
                <a16:creationId xmlns:a16="http://schemas.microsoft.com/office/drawing/2014/main" xmlns="" id="{2DF73633-65FA-476C-9347-B6659FACE1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7190" y="34354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xmlns="" id="{405EA865-1B56-4429-AF0F-85FE0F66AF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5143" y="343545"/>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486005"/>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xmlns="" id="{4D98935C-40B5-471F-8D2A-58167E930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4741" y="1647034"/>
            <a:ext cx="4024934" cy="4024934"/>
          </a:xfrm>
          <a:prstGeom prst="rect">
            <a:avLst/>
          </a:prstGeom>
        </p:spPr>
      </p:pic>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a16="http://schemas.microsoft.com/office/drawing/2014/main" xmlns="" id="{DCF381DD-8609-42E1-9B88-C25D42DD7297}"/>
              </a:ext>
            </a:extLst>
          </p:cNvPr>
          <p:cNvSpPr/>
          <p:nvPr/>
        </p:nvSpPr>
        <p:spPr>
          <a:xfrm>
            <a:off x="542325" y="428688"/>
            <a:ext cx="11278614" cy="1754326"/>
          </a:xfrm>
          <a:prstGeom prst="rect">
            <a:avLst/>
          </a:prstGeom>
        </p:spPr>
        <p:txBody>
          <a:bodyPr wrap="square">
            <a:spAutoFit/>
          </a:bodyPr>
          <a:lstStyle/>
          <a:p>
            <a:pPr algn="ctr"/>
            <a:r>
              <a:rPr lang="pl-PL" dirty="0">
                <a:effectLst>
                  <a:outerShdw blurRad="38100" dist="38100" dir="2700000" algn="tl">
                    <a:srgbClr val="000000">
                      <a:alpha val="43137"/>
                    </a:srgbClr>
                  </a:outerShdw>
                </a:effectLst>
              </a:rPr>
              <a:t>Stowarzyszenie Kraina Drwęcy i Pasłęki może odstąpić od wypłaty kwoty dofinansowania po stwierdzeniu, że:</a:t>
            </a:r>
          </a:p>
          <a:p>
            <a:pPr algn="ctr"/>
            <a:endParaRPr lang="pl-PL" dirty="0"/>
          </a:p>
          <a:p>
            <a:r>
              <a:rPr lang="pl-PL" b="1" dirty="0">
                <a:effectLst>
                  <a:outerShdw blurRad="38100" dist="38100" dir="2700000" algn="tl">
                    <a:srgbClr val="000000">
                      <a:alpha val="43137"/>
                    </a:srgbClr>
                  </a:outerShdw>
                </a:effectLst>
              </a:rPr>
              <a:t>a) </a:t>
            </a:r>
            <a:r>
              <a:rPr lang="pl-PL" dirty="0"/>
              <a:t>Grant jest realizowany niezgodnie z wnioskiem o powierzenie grantu co do celu i jego zakresu;</a:t>
            </a:r>
          </a:p>
          <a:p>
            <a:r>
              <a:rPr lang="pl-PL" b="1" dirty="0">
                <a:effectLst>
                  <a:outerShdw blurRad="38100" dist="38100" dir="2700000" algn="tl">
                    <a:srgbClr val="000000">
                      <a:alpha val="43137"/>
                    </a:srgbClr>
                  </a:outerShdw>
                </a:effectLst>
              </a:rPr>
              <a:t>b) </a:t>
            </a:r>
            <a:r>
              <a:rPr lang="pl-PL" dirty="0"/>
              <a:t>Grant został wydatkowany niezgodnie z deklarowanym Zestawieniem rzeczowo-finansowym zadań   realizowanych w ramach wniosku o powierzenie grantu;</a:t>
            </a:r>
          </a:p>
          <a:p>
            <a:r>
              <a:rPr lang="pl-PL" b="1" dirty="0">
                <a:effectLst>
                  <a:outerShdw blurRad="38100" dist="38100" dir="2700000" algn="tl">
                    <a:srgbClr val="000000">
                      <a:alpha val="43137"/>
                    </a:srgbClr>
                  </a:outerShdw>
                </a:effectLst>
              </a:rPr>
              <a:t>c) </a:t>
            </a:r>
            <a:r>
              <a:rPr lang="pl-PL" dirty="0" err="1"/>
              <a:t>Grantobiorca</a:t>
            </a:r>
            <a:r>
              <a:rPr lang="pl-PL" dirty="0"/>
              <a:t> nie przedstawił sprawozdania końcowego z udzielenia grantu (rozliczenia grantu).</a:t>
            </a:r>
          </a:p>
        </p:txBody>
      </p:sp>
    </p:spTree>
    <p:extLst>
      <p:ext uri="{BB962C8B-B14F-4D97-AF65-F5344CB8AC3E}">
        <p14:creationId xmlns:p14="http://schemas.microsoft.com/office/powerpoint/2010/main" val="1670091354"/>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412474" y="253571"/>
            <a:ext cx="11010900" cy="5580820"/>
          </a:xfrm>
        </p:spPr>
        <p:txBody>
          <a:bodyPr>
            <a:normAutofit/>
          </a:bodyPr>
          <a:lstStyle/>
          <a:p>
            <a:pPr algn="ctr"/>
            <a:r>
              <a:rPr lang="pl-PL" sz="2800" b="1" dirty="0"/>
              <a:t>WPROWADZENIE</a:t>
            </a:r>
            <a:r>
              <a:rPr lang="pl-PL" sz="2400" dirty="0"/>
              <a:t/>
            </a:r>
            <a:br>
              <a:rPr lang="pl-PL" sz="2400" dirty="0"/>
            </a:br>
            <a:r>
              <a:rPr lang="pl-PL" sz="2400" dirty="0"/>
              <a:t/>
            </a:r>
            <a:br>
              <a:rPr lang="pl-PL" sz="2400" dirty="0"/>
            </a:br>
            <a:r>
              <a:rPr lang="pl-PL" sz="2400" dirty="0"/>
              <a:t>Realizujemy swoją misję na podstawie </a:t>
            </a:r>
            <a:r>
              <a:rPr lang="pl-PL" sz="2400" b="1" i="1" u="sng" dirty="0"/>
              <a:t>Lokalnej Strategii Rozwoju (LSR)  </a:t>
            </a:r>
            <a:r>
              <a:rPr lang="pl-PL" sz="2400" dirty="0"/>
              <a:t>m.in. poprzez ogłaszanie konkursów dla mieszkańców na realizację ciekawych pomysłów i inwestycji.</a:t>
            </a:r>
            <a:br>
              <a:rPr lang="pl-PL" sz="2400" dirty="0"/>
            </a:br>
            <a:r>
              <a:rPr lang="pl-PL" sz="2400" dirty="0"/>
              <a:t>LSR jest najważniejszym dokumentem Stowarzyszenia, ponieważ stanowi podstawę do działań podejmowanych przez Lokalną Grupę Działania (LGD) w ramach Programu Rozwoju Obszarów wiejskich na lata 2014-2020 (PROW). </a:t>
            </a:r>
            <a:br>
              <a:rPr lang="pl-PL" sz="2400" dirty="0"/>
            </a:br>
            <a:r>
              <a:rPr lang="pl-PL" sz="2400" dirty="0"/>
              <a:t/>
            </a:r>
            <a:br>
              <a:rPr lang="pl-PL" sz="2400" dirty="0"/>
            </a:br>
            <a:r>
              <a:rPr lang="pl-PL" sz="2400" dirty="0"/>
              <a:t>Istota LSR polega na wskazaniu kierunków rozwoju obszaru objętego LSR. Zawiera ona najistotniejsze wytyczne działania LGD, a także cele ogólne, szczegółowe oraz przedsięwzięcia wpływające na rozwój obszarów wiejskich. </a:t>
            </a:r>
            <a:r>
              <a:rPr lang="pl-PL" sz="2400" b="1" i="1" dirty="0"/>
              <a:t>Wszystkie projekty dofinansowane przez LGD muszą wynikać z założeń LSR.</a:t>
            </a:r>
            <a:br>
              <a:rPr lang="pl-PL" sz="2400" b="1" i="1" dirty="0"/>
            </a:br>
            <a:r>
              <a:rPr lang="pl-PL" sz="2400" dirty="0"/>
              <a:t/>
            </a:r>
            <a:br>
              <a:rPr lang="pl-PL" sz="2400" dirty="0"/>
            </a:br>
            <a:endParaRPr lang="pl-PL" sz="2400" b="1" dirty="0"/>
          </a:p>
        </p:txBody>
      </p:sp>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Tree>
    <p:extLst>
      <p:ext uri="{BB962C8B-B14F-4D97-AF65-F5344CB8AC3E}">
        <p14:creationId xmlns:p14="http://schemas.microsoft.com/office/powerpoint/2010/main" val="844232072"/>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2" name="Prostokąt 1">
            <a:extLst>
              <a:ext uri="{FF2B5EF4-FFF2-40B4-BE49-F238E27FC236}">
                <a16:creationId xmlns:a16="http://schemas.microsoft.com/office/drawing/2014/main" xmlns="" id="{23C4DCB3-3E87-41E8-84AF-CDA51AAD3E5E}"/>
              </a:ext>
            </a:extLst>
          </p:cNvPr>
          <p:cNvSpPr/>
          <p:nvPr/>
        </p:nvSpPr>
        <p:spPr>
          <a:xfrm>
            <a:off x="7079661" y="2158953"/>
            <a:ext cx="3617844" cy="1569660"/>
          </a:xfrm>
          <a:prstGeom prst="rect">
            <a:avLst/>
          </a:prstGeom>
        </p:spPr>
        <p:txBody>
          <a:bodyPr wrap="square">
            <a:spAutoFit/>
          </a:bodyPr>
          <a:lstStyle/>
          <a:p>
            <a:r>
              <a:rPr lang="pl-PL" sz="3200" dirty="0"/>
              <a:t>Dziękuję za uwagę</a:t>
            </a:r>
            <a:br>
              <a:rPr lang="pl-PL" sz="3200" dirty="0"/>
            </a:br>
            <a:r>
              <a:rPr lang="pl-PL" sz="3200" dirty="0"/>
              <a:t>Ilona Grabowska</a:t>
            </a:r>
            <a:br>
              <a:rPr lang="pl-PL" sz="3200" dirty="0"/>
            </a:br>
            <a:r>
              <a:rPr lang="pl-PL" sz="3200" dirty="0"/>
              <a:t>Kierownik Biura</a:t>
            </a:r>
          </a:p>
        </p:txBody>
      </p:sp>
      <p:pic>
        <p:nvPicPr>
          <p:cNvPr id="7" name="Obraz 6">
            <a:extLst>
              <a:ext uri="{FF2B5EF4-FFF2-40B4-BE49-F238E27FC236}">
                <a16:creationId xmlns:a16="http://schemas.microsoft.com/office/drawing/2014/main" xmlns="" id="{B40FC261-CFCB-4E07-8A8C-B37F91D5EA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128" y="1093862"/>
            <a:ext cx="5962650" cy="3971925"/>
          </a:xfrm>
          <a:prstGeom prst="rect">
            <a:avLst/>
          </a:prstGeom>
        </p:spPr>
      </p:pic>
    </p:spTree>
    <p:extLst>
      <p:ext uri="{BB962C8B-B14F-4D97-AF65-F5344CB8AC3E}">
        <p14:creationId xmlns:p14="http://schemas.microsoft.com/office/powerpoint/2010/main" val="3524448718"/>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399223" y="-152487"/>
            <a:ext cx="11010900" cy="5743243"/>
          </a:xfrm>
        </p:spPr>
        <p:txBody>
          <a:bodyPr>
            <a:normAutofit/>
          </a:bodyPr>
          <a:lstStyle/>
          <a:p>
            <a:r>
              <a:rPr lang="pl-PL" sz="2400" b="1" dirty="0">
                <a:effectLst>
                  <a:outerShdw blurRad="38100" dist="38100" dir="2700000" algn="tl">
                    <a:srgbClr val="000000">
                      <a:alpha val="43137"/>
                    </a:srgbClr>
                  </a:outerShdw>
                </a:effectLst>
              </a:rPr>
              <a:t>Na czym polega wdrażanie Lokalnej Strategii Rozwoju?</a:t>
            </a:r>
            <a:br>
              <a:rPr lang="pl-PL" sz="2400" b="1" dirty="0">
                <a:effectLst>
                  <a:outerShdw blurRad="38100" dist="38100" dir="2700000" algn="tl">
                    <a:srgbClr val="000000">
                      <a:alpha val="43137"/>
                    </a:srgbClr>
                  </a:outerShdw>
                </a:effectLst>
              </a:rPr>
            </a:br>
            <a:r>
              <a:rPr lang="pl-PL" sz="2400" dirty="0"/>
              <a:t>Wdrażanie Lokalnej Strategii Rozwoju </a:t>
            </a:r>
            <a:r>
              <a:rPr lang="pl-PL" sz="2400" i="1" dirty="0"/>
              <a:t>polega na dofinansowaniu przedsięwzięć</a:t>
            </a:r>
            <a:r>
              <a:rPr lang="pl-PL" sz="2400" dirty="0"/>
              <a:t> (w LSR zwanych operacjami) realizowanych na terenie objętym LSR.</a:t>
            </a:r>
            <a:br>
              <a:rPr lang="pl-PL" sz="2400" dirty="0"/>
            </a:br>
            <a:r>
              <a:rPr lang="pl-PL" sz="2400" dirty="0"/>
              <a:t/>
            </a:r>
            <a:br>
              <a:rPr lang="pl-PL" sz="2400" dirty="0"/>
            </a:br>
            <a:r>
              <a:rPr lang="pl-PL" sz="2400" b="1" dirty="0">
                <a:effectLst>
                  <a:outerShdw blurRad="38100" dist="38100" dir="2700000" algn="tl">
                    <a:srgbClr val="000000">
                      <a:alpha val="43137"/>
                    </a:srgbClr>
                  </a:outerShdw>
                </a:effectLst>
              </a:rPr>
              <a:t>Co to są rezultaty projektu? </a:t>
            </a:r>
            <a:br>
              <a:rPr lang="pl-PL" sz="2400" b="1" dirty="0">
                <a:effectLst>
                  <a:outerShdw blurRad="38100" dist="38100" dir="2700000" algn="tl">
                    <a:srgbClr val="000000">
                      <a:alpha val="43137"/>
                    </a:srgbClr>
                  </a:outerShdw>
                </a:effectLst>
              </a:rPr>
            </a:br>
            <a:r>
              <a:rPr lang="pl-PL" sz="2400" dirty="0"/>
              <a:t>Są to efekty/wskaźniki/rezultaty - mierniki za pomocą, których będziemy mierzyć postęp w realizacji projektu.</a:t>
            </a:r>
            <a:br>
              <a:rPr lang="pl-PL" sz="2400" dirty="0"/>
            </a:br>
            <a:r>
              <a:rPr lang="pl-PL" sz="2400" dirty="0"/>
              <a:t/>
            </a:r>
            <a:br>
              <a:rPr lang="pl-PL" sz="2400" dirty="0"/>
            </a:br>
            <a:r>
              <a:rPr lang="pl-PL" sz="2400" b="1" dirty="0">
                <a:effectLst>
                  <a:outerShdw blurRad="38100" dist="38100" dir="2700000" algn="tl">
                    <a:srgbClr val="000000">
                      <a:alpha val="43137"/>
                    </a:srgbClr>
                  </a:outerShdw>
                </a:effectLst>
              </a:rPr>
              <a:t>Kim jest </a:t>
            </a:r>
            <a:r>
              <a:rPr lang="pl-PL" sz="2400" b="1" dirty="0" err="1">
                <a:effectLst>
                  <a:outerShdw blurRad="38100" dist="38100" dir="2700000" algn="tl">
                    <a:srgbClr val="000000">
                      <a:alpha val="43137"/>
                    </a:srgbClr>
                  </a:outerShdw>
                </a:effectLst>
              </a:rPr>
              <a:t>Grantobiorca</a:t>
            </a:r>
            <a:r>
              <a:rPr lang="pl-PL" sz="2400" b="1" dirty="0">
                <a:effectLst>
                  <a:outerShdw blurRad="38100" dist="38100" dir="2700000" algn="tl">
                    <a:srgbClr val="000000">
                      <a:alpha val="43137"/>
                    </a:srgbClr>
                  </a:outerShdw>
                </a:effectLst>
              </a:rPr>
              <a:t>?</a:t>
            </a:r>
            <a:br>
              <a:rPr lang="pl-PL" sz="2400" b="1" dirty="0">
                <a:effectLst>
                  <a:outerShdw blurRad="38100" dist="38100" dir="2700000" algn="tl">
                    <a:srgbClr val="000000">
                      <a:alpha val="43137"/>
                    </a:srgbClr>
                  </a:outerShdw>
                </a:effectLst>
              </a:rPr>
            </a:br>
            <a:r>
              <a:rPr lang="pl-PL" sz="2400" dirty="0"/>
              <a:t>To podmiot wybrany w drodze otwartego naboru ogłoszonego przez LGD, któremu zostaną powierzone środki finansowe na realizację zadań w ramach projektu grantowego. </a:t>
            </a:r>
            <a:br>
              <a:rPr lang="pl-PL" sz="2400" dirty="0"/>
            </a:br>
            <a:endParaRPr lang="pl-PL" sz="2400" b="1" dirty="0"/>
          </a:p>
        </p:txBody>
      </p:sp>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Tree>
    <p:extLst>
      <p:ext uri="{BB962C8B-B14F-4D97-AF65-F5344CB8AC3E}">
        <p14:creationId xmlns:p14="http://schemas.microsoft.com/office/powerpoint/2010/main" val="2092505125"/>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491987" y="292705"/>
            <a:ext cx="11010900" cy="5872042"/>
          </a:xfrm>
        </p:spPr>
        <p:txBody>
          <a:bodyPr>
            <a:normAutofit/>
          </a:bodyPr>
          <a:lstStyle/>
          <a:p>
            <a:r>
              <a:rPr lang="pl-PL" sz="2400" b="1" dirty="0">
                <a:effectLst>
                  <a:outerShdw blurRad="38100" dist="38100" dir="2700000" algn="tl">
                    <a:srgbClr val="000000">
                      <a:alpha val="43137"/>
                    </a:srgbClr>
                  </a:outerShdw>
                </a:effectLst>
              </a:rPr>
              <a:t>Kim jest </a:t>
            </a:r>
            <a:r>
              <a:rPr lang="pl-PL" sz="2400" b="1" dirty="0" err="1">
                <a:effectLst>
                  <a:outerShdw blurRad="38100" dist="38100" dir="2700000" algn="tl">
                    <a:srgbClr val="000000">
                      <a:alpha val="43137"/>
                    </a:srgbClr>
                  </a:outerShdw>
                </a:effectLst>
              </a:rPr>
              <a:t>Grantodawca</a:t>
            </a:r>
            <a:r>
              <a:rPr lang="pl-PL" sz="2400" b="1" dirty="0">
                <a:effectLst>
                  <a:outerShdw blurRad="38100" dist="38100" dir="2700000" algn="tl">
                    <a:srgbClr val="000000">
                      <a:alpha val="43137"/>
                    </a:srgbClr>
                  </a:outerShdw>
                </a:effectLst>
              </a:rPr>
              <a:t>?</a:t>
            </a:r>
            <a:br>
              <a:rPr lang="pl-PL" sz="2400" b="1" dirty="0">
                <a:effectLst>
                  <a:outerShdw blurRad="38100" dist="38100" dir="2700000" algn="tl">
                    <a:srgbClr val="000000">
                      <a:alpha val="43137"/>
                    </a:srgbClr>
                  </a:outerShdw>
                </a:effectLst>
              </a:rPr>
            </a:br>
            <a:r>
              <a:rPr lang="pl-PL" sz="2400" dirty="0" err="1"/>
              <a:t>Grantodawcą</a:t>
            </a:r>
            <a:r>
              <a:rPr lang="pl-PL" sz="2400" dirty="0"/>
              <a:t> jest instytucja udzielająca grantów (środków finansowych) na realizację zadań w ramach projektu grantowego.</a:t>
            </a:r>
            <a:br>
              <a:rPr lang="pl-PL" sz="2400" dirty="0"/>
            </a:br>
            <a:r>
              <a:rPr lang="pl-PL" sz="2400" dirty="0"/>
              <a:t>Stowarzyszenie Kraina Drwęcy i Pasłęki w ramach obecnego projektu grantowego jest </a:t>
            </a:r>
            <a:r>
              <a:rPr lang="pl-PL" sz="2400" b="1" i="1" dirty="0" err="1"/>
              <a:t>Grantodawcą</a:t>
            </a:r>
            <a:r>
              <a:rPr lang="pl-PL" sz="2400" dirty="0"/>
              <a:t>.</a:t>
            </a:r>
            <a:br>
              <a:rPr lang="pl-PL" sz="2400" dirty="0"/>
            </a:br>
            <a:r>
              <a:rPr lang="pl-PL" sz="2000" dirty="0"/>
              <a:t/>
            </a:r>
            <a:br>
              <a:rPr lang="pl-PL" sz="2000" dirty="0"/>
            </a:br>
            <a:r>
              <a:rPr lang="pl-PL" sz="2400" b="1" dirty="0">
                <a:solidFill>
                  <a:prstClr val="black"/>
                </a:solidFill>
                <a:effectLst>
                  <a:outerShdw blurRad="38100" dist="38100" dir="2700000" algn="tl">
                    <a:srgbClr val="000000">
                      <a:alpha val="43137"/>
                    </a:srgbClr>
                  </a:outerShdw>
                </a:effectLst>
              </a:rPr>
              <a:t>Co to jest grant? </a:t>
            </a:r>
            <a:br>
              <a:rPr lang="pl-PL" sz="2400" b="1" dirty="0">
                <a:solidFill>
                  <a:prstClr val="black"/>
                </a:solidFill>
                <a:effectLst>
                  <a:outerShdw blurRad="38100" dist="38100" dir="2700000" algn="tl">
                    <a:srgbClr val="000000">
                      <a:alpha val="43137"/>
                    </a:srgbClr>
                  </a:outerShdw>
                </a:effectLst>
              </a:rPr>
            </a:br>
            <a:r>
              <a:rPr lang="pl-PL" sz="2400" dirty="0"/>
              <a:t>Grantem są środki finansowe programu operacyjnego powierzone </a:t>
            </a:r>
            <a:r>
              <a:rPr lang="pl-PL" sz="2400" dirty="0" err="1"/>
              <a:t>Grantobiorcy</a:t>
            </a:r>
            <a:r>
              <a:rPr lang="pl-PL" sz="2400" dirty="0"/>
              <a:t>, na realizację zadań (zadania mają służyć osiągnięciu celu projektu grantowego).</a:t>
            </a:r>
            <a:br>
              <a:rPr lang="pl-PL" sz="2400" dirty="0"/>
            </a:br>
            <a:r>
              <a:rPr lang="pl-PL" sz="2400" dirty="0"/>
              <a:t/>
            </a:r>
            <a:br>
              <a:rPr lang="pl-PL" sz="2400" dirty="0"/>
            </a:br>
            <a:r>
              <a:rPr lang="pl-PL" sz="2400" b="1" dirty="0">
                <a:solidFill>
                  <a:prstClr val="black"/>
                </a:solidFill>
                <a:effectLst>
                  <a:outerShdw blurRad="38100" dist="38100" dir="2700000" algn="tl">
                    <a:srgbClr val="000000">
                      <a:alpha val="43137"/>
                    </a:srgbClr>
                  </a:outerShdw>
                </a:effectLst>
              </a:rPr>
              <a:t>Co to jest projekt grantowy?</a:t>
            </a:r>
            <a:br>
              <a:rPr lang="pl-PL" sz="2400" b="1" dirty="0">
                <a:solidFill>
                  <a:prstClr val="black"/>
                </a:solidFill>
                <a:effectLst>
                  <a:outerShdw blurRad="38100" dist="38100" dir="2700000" algn="tl">
                    <a:srgbClr val="000000">
                      <a:alpha val="43137"/>
                    </a:srgbClr>
                  </a:outerShdw>
                </a:effectLst>
              </a:rPr>
            </a:br>
            <a:r>
              <a:rPr lang="pl-PL" sz="2400" dirty="0">
                <a:solidFill>
                  <a:prstClr val="black"/>
                </a:solidFill>
                <a:effectLst>
                  <a:outerShdw blurRad="38100" dist="38100" dir="2700000" algn="tl">
                    <a:srgbClr val="000000">
                      <a:alpha val="43137"/>
                    </a:srgbClr>
                  </a:outerShdw>
                </a:effectLst>
              </a:rPr>
              <a:t>To </a:t>
            </a:r>
            <a:r>
              <a:rPr lang="pl-PL" sz="2400" dirty="0">
                <a:solidFill>
                  <a:prstClr val="black"/>
                </a:solidFill>
              </a:rPr>
              <a:t>projekt, na podstawie którego LGD udziela grantów (środków finansowych) na realizację zadań służących osiągnięciu celu tego projektu przez </a:t>
            </a:r>
            <a:r>
              <a:rPr lang="pl-PL" sz="2400" dirty="0" err="1">
                <a:solidFill>
                  <a:prstClr val="black"/>
                </a:solidFill>
              </a:rPr>
              <a:t>Grantobiorców</a:t>
            </a:r>
            <a:r>
              <a:rPr lang="pl-PL" sz="2400" dirty="0">
                <a:solidFill>
                  <a:prstClr val="black"/>
                </a:solidFill>
              </a:rPr>
              <a:t>.</a:t>
            </a:r>
            <a:br>
              <a:rPr lang="pl-PL" sz="2400" dirty="0">
                <a:solidFill>
                  <a:prstClr val="black"/>
                </a:solidFill>
              </a:rPr>
            </a:br>
            <a:r>
              <a:rPr lang="pl-PL" sz="2400" b="1" dirty="0">
                <a:solidFill>
                  <a:prstClr val="black"/>
                </a:solidFill>
                <a:effectLst>
                  <a:outerShdw blurRad="38100" dist="38100" dir="2700000" algn="tl">
                    <a:srgbClr val="000000">
                      <a:alpha val="43137"/>
                    </a:srgbClr>
                  </a:outerShdw>
                </a:effectLst>
              </a:rPr>
              <a:t/>
            </a:r>
            <a:br>
              <a:rPr lang="pl-PL" sz="2400" b="1" dirty="0">
                <a:solidFill>
                  <a:prstClr val="black"/>
                </a:solidFill>
                <a:effectLst>
                  <a:outerShdw blurRad="38100" dist="38100" dir="2700000" algn="tl">
                    <a:srgbClr val="000000">
                      <a:alpha val="43137"/>
                    </a:srgbClr>
                  </a:outerShdw>
                </a:effectLst>
              </a:rPr>
            </a:br>
            <a:endParaRPr lang="pl-PL" sz="2400" b="1" dirty="0"/>
          </a:p>
        </p:txBody>
      </p:sp>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Tree>
    <p:extLst>
      <p:ext uri="{BB962C8B-B14F-4D97-AF65-F5344CB8AC3E}">
        <p14:creationId xmlns:p14="http://schemas.microsoft.com/office/powerpoint/2010/main" val="382671785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483161" y="2061078"/>
            <a:ext cx="11510056" cy="3083290"/>
          </a:xfrm>
        </p:spPr>
        <p:txBody>
          <a:bodyPr>
            <a:normAutofit fontScale="90000"/>
          </a:bodyPr>
          <a:lstStyle/>
          <a:p>
            <a:r>
              <a:rPr lang="pl-PL" sz="2000" b="1" dirty="0"/>
              <a:t/>
            </a:r>
            <a:br>
              <a:rPr lang="pl-PL" sz="2000" b="1" dirty="0"/>
            </a:br>
            <a:r>
              <a:rPr lang="pl-PL" sz="2000" b="1" dirty="0"/>
              <a:t/>
            </a:r>
            <a:br>
              <a:rPr lang="pl-PL" sz="2000" b="1" dirty="0"/>
            </a:br>
            <a:r>
              <a:rPr lang="pl-PL" sz="2000" b="1" dirty="0"/>
              <a:t/>
            </a:r>
            <a:br>
              <a:rPr lang="pl-PL" sz="2000" b="1" dirty="0"/>
            </a:br>
            <a:r>
              <a:rPr lang="pl-PL" sz="2000" dirty="0"/>
              <a:t/>
            </a:r>
            <a:br>
              <a:rPr lang="pl-PL" sz="2000" dirty="0"/>
            </a:br>
            <a:r>
              <a:rPr lang="pl-PL" sz="2000" b="1" dirty="0">
                <a:latin typeface="Calibri Light" panose="020F0302020204030204" pitchFamily="34" charset="0"/>
                <a:cs typeface="Calibri Light" panose="020F0302020204030204" pitchFamily="34" charset="0"/>
              </a:rPr>
              <a:t>Przedmiotem konkursu 14/2020 </a:t>
            </a:r>
            <a:r>
              <a:rPr lang="pl-PL" sz="2000" dirty="0">
                <a:latin typeface="Calibri Light" panose="020F0302020204030204" pitchFamily="34" charset="0"/>
                <a:cs typeface="Calibri Light" panose="020F0302020204030204" pitchFamily="34" charset="0"/>
              </a:rPr>
              <a:t>jest udzielenie dotacji na realizację projektu grantowego zgodnie z założeniem Lokalnej Strategii Rozwoju Krainy Drwęcy i Pasłęki na lata 2014-2020 w następującym zakresie:</a:t>
            </a:r>
            <a:br>
              <a:rPr lang="pl-PL" sz="2000" dirty="0">
                <a:latin typeface="Calibri Light" panose="020F0302020204030204" pitchFamily="34" charset="0"/>
                <a:cs typeface="Calibri Light" panose="020F0302020204030204" pitchFamily="34" charset="0"/>
              </a:rPr>
            </a:br>
            <a:r>
              <a:rPr lang="pl-PL" sz="2000" dirty="0">
                <a:latin typeface="Calibri Light" panose="020F0302020204030204" pitchFamily="34" charset="0"/>
                <a:cs typeface="Calibri Light" panose="020F0302020204030204" pitchFamily="34" charset="0"/>
              </a:rPr>
              <a:t/>
            </a:r>
            <a:br>
              <a:rPr lang="pl-PL" sz="2000" dirty="0">
                <a:latin typeface="Calibri Light" panose="020F0302020204030204" pitchFamily="34" charset="0"/>
                <a:cs typeface="Calibri Light" panose="020F0302020204030204" pitchFamily="34" charset="0"/>
              </a:rPr>
            </a:br>
            <a:r>
              <a:rPr lang="pl-PL" sz="2000" dirty="0">
                <a:latin typeface="Calibri Light" panose="020F0302020204030204" pitchFamily="34" charset="0"/>
                <a:cs typeface="Calibri Light" panose="020F0302020204030204" pitchFamily="34" charset="0"/>
              </a:rPr>
              <a:t>- Tworzenie edukacyjnych centrów ekologicznych i przyrodniczych,</a:t>
            </a:r>
            <a:br>
              <a:rPr lang="pl-PL" sz="2000" dirty="0">
                <a:latin typeface="Calibri Light" panose="020F0302020204030204" pitchFamily="34" charset="0"/>
                <a:cs typeface="Calibri Light" panose="020F0302020204030204" pitchFamily="34" charset="0"/>
              </a:rPr>
            </a:br>
            <a:r>
              <a:rPr lang="pl-PL" sz="2000" dirty="0">
                <a:latin typeface="Calibri Light" panose="020F0302020204030204" pitchFamily="34" charset="0"/>
                <a:cs typeface="Calibri Light" panose="020F0302020204030204" pitchFamily="34" charset="0"/>
              </a:rPr>
              <a:t/>
            </a:r>
            <a:br>
              <a:rPr lang="pl-PL" sz="2000" dirty="0">
                <a:latin typeface="Calibri Light" panose="020F0302020204030204" pitchFamily="34" charset="0"/>
                <a:cs typeface="Calibri Light" panose="020F0302020204030204" pitchFamily="34" charset="0"/>
              </a:rPr>
            </a:br>
            <a:r>
              <a:rPr lang="pl-PL" sz="2000" dirty="0">
                <a:latin typeface="Calibri Light" panose="020F0302020204030204" pitchFamily="34" charset="0"/>
                <a:cs typeface="Calibri Light" panose="020F0302020204030204" pitchFamily="34" charset="0"/>
              </a:rPr>
              <a:t>- Oznaczanie i inwentaryzacja cennego dziedzictwa kulturowego i historycznego wraz z jego promocją,</a:t>
            </a:r>
            <a:br>
              <a:rPr lang="pl-PL" sz="2000" dirty="0">
                <a:latin typeface="Calibri Light" panose="020F0302020204030204" pitchFamily="34" charset="0"/>
                <a:cs typeface="Calibri Light" panose="020F0302020204030204" pitchFamily="34" charset="0"/>
              </a:rPr>
            </a:br>
            <a:r>
              <a:rPr lang="pl-PL" sz="2000" dirty="0">
                <a:latin typeface="Calibri Light" panose="020F0302020204030204" pitchFamily="34" charset="0"/>
                <a:cs typeface="Calibri Light" panose="020F0302020204030204" pitchFamily="34" charset="0"/>
              </a:rPr>
              <a:t/>
            </a:r>
            <a:br>
              <a:rPr lang="pl-PL" sz="2000" dirty="0">
                <a:latin typeface="Calibri Light" panose="020F0302020204030204" pitchFamily="34" charset="0"/>
                <a:cs typeface="Calibri Light" panose="020F0302020204030204" pitchFamily="34" charset="0"/>
              </a:rPr>
            </a:br>
            <a:r>
              <a:rPr lang="pl-PL" sz="2000" dirty="0">
                <a:latin typeface="Calibri Light" panose="020F0302020204030204" pitchFamily="34" charset="0"/>
                <a:cs typeface="Calibri Light" panose="020F0302020204030204" pitchFamily="34" charset="0"/>
              </a:rPr>
              <a:t>- Rozwój ogólnodostępnej i niekomercyjnej infrastruktury turystycznej i rekreacyjnej,</a:t>
            </a:r>
            <a:br>
              <a:rPr lang="pl-PL" sz="2000" dirty="0">
                <a:latin typeface="Calibri Light" panose="020F0302020204030204" pitchFamily="34" charset="0"/>
                <a:cs typeface="Calibri Light" panose="020F0302020204030204" pitchFamily="34" charset="0"/>
              </a:rPr>
            </a:br>
            <a:r>
              <a:rPr lang="pl-PL" sz="2000" dirty="0">
                <a:latin typeface="Calibri Light" panose="020F0302020204030204" pitchFamily="34" charset="0"/>
                <a:cs typeface="Calibri Light" panose="020F0302020204030204" pitchFamily="34" charset="0"/>
              </a:rPr>
              <a:t/>
            </a:r>
            <a:br>
              <a:rPr lang="pl-PL" sz="2000" dirty="0">
                <a:latin typeface="Calibri Light" panose="020F0302020204030204" pitchFamily="34" charset="0"/>
                <a:cs typeface="Calibri Light" panose="020F0302020204030204" pitchFamily="34" charset="0"/>
              </a:rPr>
            </a:br>
            <a:r>
              <a:rPr lang="pl-PL" sz="2000" dirty="0">
                <a:latin typeface="Calibri Light" panose="020F0302020204030204" pitchFamily="34" charset="0"/>
                <a:cs typeface="Calibri Light" panose="020F0302020204030204" pitchFamily="34" charset="0"/>
              </a:rPr>
              <a:t>- Rozwój obiektów stanowiących ogólnodostępną infrastrukturę społeczną lub kulturalną.</a:t>
            </a:r>
            <a:r>
              <a:rPr lang="pl-PL" sz="3000" dirty="0"/>
              <a:t/>
            </a:r>
            <a:br>
              <a:rPr lang="pl-PL" sz="3000" dirty="0"/>
            </a:br>
            <a:r>
              <a:rPr lang="pl-PL" sz="2000" b="1" dirty="0"/>
              <a:t/>
            </a:r>
            <a:br>
              <a:rPr lang="pl-PL" sz="2000" b="1" dirty="0"/>
            </a:br>
            <a:r>
              <a:rPr lang="pl-PL" sz="2000" b="1" dirty="0"/>
              <a:t/>
            </a:r>
            <a:br>
              <a:rPr lang="pl-PL" sz="2000" b="1" dirty="0"/>
            </a:br>
            <a:r>
              <a:rPr lang="pl-PL" sz="2000" b="1" dirty="0"/>
              <a:t/>
            </a:r>
            <a:br>
              <a:rPr lang="pl-PL" sz="2000" b="1" dirty="0"/>
            </a:br>
            <a:endParaRPr lang="pl-PL" sz="2000" b="1" dirty="0"/>
          </a:p>
        </p:txBody>
      </p:sp>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pic>
        <p:nvPicPr>
          <p:cNvPr id="1026" name="Picture 2" descr="data:image/jpeg;base64,/9j/4AAQSkZJRgABAQAAAQABAAD/2wCEAAkGBxISEhUSEhISFRUVEhUWFxcVGRcVFRcZFxgWGBUYFxUYHSggGBolGxgXITIiJSkrLi4uFyAzODMtNygtLisBCgoKDg0OGhAQGi0lICItLy0rKy8tLS0tLS0tLS0tLS0tLS8tLy0xLS0tLS0tLy01LS0wLS0tLS0tLS0tLS0rLf/AABEIALwBDAMBEQACEQEDEQH/xAAcAAEAAgMBAQEAAAAAAAAAAAAABQYDBAcBCAL/xABNEAACAQIDAwkCCAgMBwEAAAABAgADEQQFIRIxUQYHEyJBYXGBkQgyQlJyobGywdEUIyQzYpKT8BclNFNjc4KzwsPS0xZkdIOio/EV/8QAGwEBAAMBAQEBAAAAAAAAAAAAAAIDBAEFBgf/xAAyEQEAAgIBAwIEBAYBBQAAAAAAAQIDESEEEjFBUQUTImEygZGhFDRCcXLB8BVDYoLh/9oADAMBAAIRAxEAPwDuMBAQEBAQEBAQEBAQEBAQEBAQEBAQEBAQEBAQEBAQEBAQEBAQEBAQEBAQEBAQPDAw4XFJUBKNcBip8RvErx5aZI3WUr0tSdWhnliJAQEBAQEBAQEBAQEBAQEBAQEBAQEBAQEBAQEBAQMeIYhWKrtEAkLe1z2C/ZIXmYrMxG59naxEzETOmnlWaJWBFirr76N7yn7R3zP03V1zRMeLR5ifK/P09sU+8T4n0lvzWzoTkzp+EL8XFVPQ2tPM+G/9yvtaW3reey3vWE2Z6bEj6ObI9boqYZ7A7Tj3FPAnj4TJTq6Xy/LpzrzPpDRbp7Vx99uPaPWUgJrZ3sBAQEBAQEBAQEBAQEBAQEBAQEBAQEBAQEBAQBgROb5YXIrUTsVk3HsYfFbiJg6rpZvMZcXF4/f7S1dP1EViceTms/t94Ymz9VCqysa1utSpjbKntBI0kJ+I1rEVtEzf1iOdJR0VrbtE6r6TPDUwuZLRao70MSgqPtkst1U+W4TPi6quG1rWx2iLTueF+Tp7ZYrWt6z2xqOW1iRUxRAp1QuHK9ZkPXY9q/oy/JF+rmPl21j9ZjzP2+ymk16fffXd/afEfdKYLCJSUJTUKo/e5PaZuw4aYa9lI1DLkyWyW7rTtsS1AgICAgICAgICAgICAgICAgICAgICAgICAgIGDG4oUkLkMQOxRc77bpVlyxjrNpTx0m9orCL/AOJ8P/SfqNMf/U8H3/SWr+Ay/b9YfjMM8DUGajtbTOKa3BU7TcL90h1HWxbBM4vMzERuNcylh6SYzRGTxEbn14hIZVlqUECqNfhN2se0kzX0vTVwUisefWfWZZs+e2a25/KPaG6RNEqVexNP8Frq9MAJWOwy7lD/AACOFz9s8nLX+EzxekfTfiY+/o9Clv4jDNb+acxPrr1Zegx1T3qlKiP0Btt6tp6GWfL63J+K0Vj7RuUe/paeKzafvxH7N7LcvNLaJq1aha19trgW+KOyaen6ecW5m82mff8A0ozZvma1WI17N+alBAQEBAQEBAQEBAQEBAQEBAQEBAQEBAQEBA8MBOagQnKc2FFz7qYhC3cNReeb8S4jHb0i0bbuh5m9fWazpLYjEpTXadlVdNSbDXdN98tKV7rTqGOtLXntrG5a1POMOxCitTJJsBtDU7pTXrMFp1F4/VbPTZojc1lo8pjtdDSHvPXQjiAu8+UzfEZ38ukeZtH7L+ijXfefEVn92Wu2NVmKijUS5sNVa3YL7ryd56ylpmsVmv6ShSOmtWItMxP6wyYDM2d+jehVptYm5F00/SEng6q17dl6TWf2/VHL09aV7q3iY/dJibWZ7AQEBAQEBAQEBAQEBAQEBAQEBAQEBAQEBAQMdesqKWYgKBck7gJC960rNrTqISrWbTqPKFo1XxZa67OGKlesOvU4MPigHX99POpe/Wb41j1rnzP3bLVr02ud3/aGhUdxQr4dzd8OFqI3xkUhlPoLecyzNow5MF+ZpqYn3j0XxFfm0zV4i/E/afVvY/ozUoWVQqq1diAB1UA2R6n5ppz9k3x8RqIm0/kpxd8UvzzP0x+b8ZUjsGxjqXqMp6NB8FdbAd54/fOdNW14nqrxuZ/DHtDvUWrWY6evER5n3n/4k8szNK63XRhoyHRlPAj7Zs6bqqZ448x5j1hlzYLYZ1Pj0n0lvWmpS9gICAgICAgICAgICAgICAgICAgICAgICAgICBqZhgErKFe5UMGsDa9uw8RKM+CuaO2/je1mLLbFPdXy2VWwsBYCXRERGoVzPqqnK1WSorodatJqTDuBB3+dp4HxaL0yRen9Ual6/wAO7L0mt/6Z3CEFSoDYAJtr0RsS11YjsLE+k8yLZYmIiNb+med8S36xTG5neufGuY/J0LDUAiKg3KoA8hafX46RSkVj0fN3tNrTafVr1MspmqtaxDrfVTbavpZh2yqelxzljLrVo/5ysjPeMc4/T/nhvTSpICAgICAgICAgICAgICAgICAgICAgICAgICAgICBFZ9RoMq9NfQ9UL7xPcNx89Jl6rp8eaI+Z6eGjpsmSkz2evlF5VkdMttMzGxDKNlU3G+pUm58LTFh+GUi27TvXj0as3WX7dRGvfmZWieu817AQEBAQEBAQEBAQEBAQEBAQEBAQEBAQEBAQEBAQEBAoOa5tt4hmGqqdheGm8+Z19JjyXmbb9no469mKZ9fLFyU5Q1amJSm+zsttWsLFSASNe3daYOj67JkzdlvD5LpPi2bN1M4761O3Qp7b3HNedLnPfKq9PD0sOtR3pCqzOSFClmVQANSbo1/Lf2BTKXP/AIgHrYKiR+i7qfUgwJ/KOfvCOQMRhq1G/wAJCtVR4+6beAMDpXJ/lHhManSYWulUdoU2ZflIesvmIErA5jz0cu8Vlgw6YUIGrdIzO42rBNgbIG7Xa390DmtPnvzUb/wZvGmfsYQM459sz/msF+zqf7sB/Dvmf81gv2dT/dgX/me5wsXmdWvSxNKnamiuKlNSoBLW2GBY3J1I+Q14HUoCBx/nS516+AxgwuEWi3RqrVjUDNdm1FMWIsAuySdfe7Lah07k5m6YzC0cSmi1aavbfskjrKTxBuPKBJQEBAQEBAQEBAQEBAQEBAQI/PsX0VCow37Nl+U2g+/ykMlu2u08de60QpOV4G69a+kx15elk9kTyaOzjqXdWZfrLPF6Tjqo/vL856T6eviP/Kf9uuT6l9i+f/aUoAYnCP2tQdSe5XuPrn1gXnkHyMy3E5ZhKtXBYdnbDptNsgMzDqsSwsSSRvgYc85kctrA9B0uGfWxVjUS/wCklQkkdwYQOQcpOS2Y5DiErLUIG0RSxFG+ye3YcHcxAuUa4OtrgGB3jmv5crmmGLMFTEUrLWQbtfdqKN+y1jp2EEcCQoHtMjXAHuxX+RAunNDgaFTKMKz0qTnZqAlkUnSq43kQLa3J/BnfhMMf+1T/ANMDwcncGN2Ew37Kn/pgb2HwyUxs00VBvsoCj0EDLAj8/wA1TCYarianuUqbOeJsNFHeTYDvMD5BrJicdUxOJ2S7KGxFYjcAzqCfAFxpwHdA7X7Oef7dCtgmOtFulp/Iqe+B4OL/ANuB2OAgICAgICAgICAgICB+XcAEkgAC5J3CNiO//dpXsNsjiBp85vKvnVXRgs3qFdXF1Nx+++WRMTzCq1ZjiVV5X4rbqpRB93rHxO70H1pl6i39LZ0lPNn7weigSFOFl/KnYfq5gO7Gf5s8PH9PVx/k/PI+j4h/7Ouz6p9k4X7TKdbAHiMSPQ0PvgdB5nXvk+E7kcelVxAucCO5Q5PSxmHq4asoKVEKnuPwWHAg2IPEQPnDmjxlTBZ0lBjbbephqo7CRcDz6RV+eBdfaXX8Xgjpo9cd+opfdAjub3nZweX5dRwtSliHqIapOwE2etUdhqzg7iOyBLV/aAw49zBVj8p1X6AYH6yHn1WviKVGpgTTWrUWntrV6QqXIVTsbAuLkX19YHZICBxf2i+UezTo4BG1qHpqoHxFJFNT4tc/2BAk+ZTkeqZXUeulzj1O0D/MWKIPO7t4MOEDlfIfFvlGdLTqmwWu2Gq9gKO2xta/Bvsv4CB9UwEBAQEBAQEBAQEBA16+OpIbPUpqeDMoPoTIzaHYrM+IQXLHHhadNVYEVanYdCqi5tbvt6SrPbVeF/T03blHYQ8eEzxLTZOZXWClyTZQhY8LLvPoZfit5Z80biFboAV6jVW3liR4HcPIW9Jn/HaZbYj5dIhIYHAMGJDb92/6L2k6UnavJljSpZkuxmBHDEqf/JTPDyx29Xr7w/O+p4+IT/lDrc+pfZOJe0xT6mBbg2IHqKJ/wwLhzGn+JsP8qv8A31SBfYHhMD5W5OWxXKGm9I9V8zaspHai1Wq/OqwOi+0pRX8Hwj26wrVFB7QGQEjzKr6QInms5rsDj8EmLxDYguz1FKq6qnVawt1Nrd3wL5R5m8nXfh3b5Var/hYQJbKebvK8M6VKODpq6G6sS7kHsI22OvfAtMD8V6qorOxAVVLMTuAAuSfKB8qVOkz3OdNoLXr276dBO3gCKa38fGB9VYeitNFRAFVVCqBuAUWAHcAIHzz7Q2Q9FjKeLUdXE07MQNOkp2Bue9Cn6pgdj5ts+/Dsuw9cm77GxU49JT6rE+NtrwYQLPAQEBAQEBAQEDHWrKguzBRxJtOTMR5IjfhV855SBiadFrW3sNGPyeA75nvl9IaKYZ8yjsDSU62ub7zvlMTuWqeIR/K6iF6FxparY8OsCDp47PpOZOISw8zKTwWoHhOVRt5ZM3So1EpTNi9lPybgkfN6Xk53rh2kV7vqYMpJUbLCzDeJDHuPK3NzzCzZVSubns+mascPPzW9HPOUemPqf1yn5lnz/U/zk/3h8L1n8/P+Uf6dZE+nfZOPe0mv5LhTwxDD1Q/dAsXMU18nodz1h/7WP2wOgEwONc7/ADo00p1MDgqgeo4KVaqG601OjIjDe53Ejdr27g1PZ+5GupbMqylQVKYcHtB9+r4WGyON27oEj7SQ/I8Mf+ZPz02+6BMcwTfxSndXrfSD9sDo8BAQOMc/nLDFYcrgaShKOIw5L1LEs92KtTU7gAAL7z1xu7Q5Jyc5PZnW/GYKhiiCCvSUgyKRexHSaAi41F+yBN/wVZ3UO0+Ga/F6tIn65gfp+aTNEpVqtWmtNKVJqtttXL7AvsqqE62vvgWr2cuUGzVr4FjpUHT0+G2tlqDxK7J8KZgd7gICAgICAgIGrmWNWjTLt2aAcSdwkbW7Y2lWvdOlFx2Keq207X+gdwHZMlpmzbSsV4hC5nllT8/TvtLqR8Zd5Eq1pdGvCeyesGUEdo/+TtJcyRpi5WIehvwdD84H2xk8GH8TLk9baQTmOXctUm7WKfKEuhVps9GrG5XUdvbLNRKG5iEzlqWTxJ+6W0jUMuSdy5hyl/l9X+tT6EnzfVfzc/3h8X1n89P+UOsifTvsXIPaS/kmG/6k/wB20Cj8judt8uwK4SnhVdlao3SO5C9drjqBb6fKgRuacts4zdugVqjBh+YwqFVI3Ha2bsV47RIgXnkBzJkMtfM7aEEYZTe/DpXGlv0VvfjvEDt9NAoCqAAAAANAANwA7BA4x7SOZU+hw2G2vxvSGts8ECslz4sdPAwKhyF52DlmDGFXCCqRUd9s1Nkda2myEPDjA3sVz9Y8/m8PhU8RUc/XH0QI6vz2Zs256CfJpA/WJgdL5luW2NzL8IGKVWWlsbNVV2NWvdDbQmwB01HbvEDlfOfm1TNM3NGj1gtRcLQHYSG2WbzqFjfgBwgfSfJ3KUwmGo4an7tKmqX4ke8x7ybnzgSMDxlBFiLgwPlLOsPUyPOiyA2oVxVp9m3RfXZueKFkJ43gfVOGrB0V13MoYX0NmFxp5wMsBAQEBAQECA5YrekoIuNvX9VpTm/CuwfiUrDVddkm+ujcRMk+G7t52sdBbpbutJx4VzPKByA7Jamfguy+hNvmtKq8SvvzG09jcMKtJkO5lIllo3CmltSreUVChKHeND5SmkTtryeEyjNtAlWta+469wl1YtEqJ7dJXC1yddgjvOkviZZrRHunkdUp7TEABdok7h2mXb1DLqZtqHO8woJiMU1antKpZTrvJFutbsvYaTysnTUyZvmQrt8Aw2zRnvM78zHovmT1nZbOb27TvnqUmZjlozUis8MXKXk5hsfS6HFU+kTaDDUqysLgFWU3BsSPOTUoDA81GT0jcYNWP9I9SoP1WbZ+aBbMBgKVBdijSp0kHwaaqi+igCBswECr8s+QeDzPYOJVw9MEK9NtlwDqRqCCL66jTzMCOwHNJk9ID8k2yB71SpUa/eV2tn5oE3h+ReWp7uAwYPE0aZPqReBKUsuorotGkvgij6BA2EQAWAAHAaCBUcr5tsBh8c2Ppo/SlmYKWvTRnvtMi2uCbneSBfQDSwXCAgIELnvJPBYx6dTFYanVel7pYHdv2Wseut79VrjU6QJkCB7AQEBAQEBArvKyr+bXX4Taa9gA3eJlGafC/BHMypOKpIH2gbHhqLnvHGZra09Cu9crLlr3UeEUlReELnNFqOIDqOrU39zD7x9ErvGpX4p7q6S9HGdXjf6TJxaUJpy0MNilSoRY6E3N+3tHfadrbUp2rM1TDYnbAIB09Zo7ts3bpnp1Bu3TqGkXyqzgVdmhSN1Fi5G5iLWA4gfdwlObJv6YX9Ng7frt+T8ZVSGk5RdeVuylgQ1uxrHyA++a6S8zNvub8mqICAgICAgICAgICAgICAgICAgICAgIFRz+vfElfioo9dftmbLO7aasNfp2wnCq+8SGtrotMI+jg61KoQOshPV4gcCf33SvstE8LYvWa8pKrh9tfxtj22G4W1k+33VRbU/S1KOLSiNlEBcg2Nhp3k/ZHfFY0nNZtO2mlDS5438TIRCe0nhjZSeAlteIQt5QrYtmYg6A7/DhKZvMy0fLrWNsTpaorfBPVPcey8acm240sOF6stjhmmd+VnyrDlE13sbmaccahiy27rN2TVkBAQEBAQEBAQEBAQEBAQEBAQEBAQECkZmfyqr3MPqiZL/jltxfgb2FElCNmw6zpDRzers0z6eshedQsxxuyNpUbLftaVRC21udMmxpaWaQ228PT6pHlJxHDkzyilwn4xl8x4XP3ynt5XWycbb9DCADWS7VVrSn8pysCzsPkjhwMvx09ZZcmXfEJmXKCAgICAgICAgICAgICAgICAgICAgICAgUvlCVXFm3wkUnxGn0WmXL+JrwfgbOGcWnYStDaXWdRROdm9l8/wB/WU5PZfi4jbAG1A7ohGWwFlkI7bWF7RJQjZ5VQbYbs2fonJ8kTw3suwbVG2mUhBuuLFvLhJUpMzyhkvERqE/L2YgICAgICAgICAgICAgICAgICAgICAgIHhMDmWa4zpK7VBu6TT5O4fMBMF7btL0MddV0lsI+knEkwkqFTjJxKuYR2ZatccLSq/MrqzqGGksQjMtyksshXMsyrrpqT2DeZ1GZS2By3c1Sx7Qu+3eeJltaesqrZPSErLFRAQEBAQEBAQEBAQEBAQEBAQEBAQEBAQECI5UY3oqDWPWfqDz94+l/mleW2qrMVe6zn/R6eMwPRSWF21Ft8lWXLRDfXEm2u+T7lemvVex4mcd0zYOmznZUEk6ju8eElWJlC8xCdw2Rm3XfyX7z900Vx+7NOX2SmHwiJ7o147z6mWREQrmZlnnXCAgICAgICAgICAgICAgICAgICAgICAgICBz3lPmPTVrKeol1HefhH1+gTFmvudN+DHqu2th6W6UrkoV0k0fVhUQP0ouZ2HJ4W7K8CKS6+8dWP2DuE2Ur2wwXv3S3ZNAgICAgICAgICAgICAgICAgICAgICAgICAgIEfn9dkw9RlNiF0PC5A+2QvOqynjjdohzegNZ571IS+GGgnYRlvW0k0WB5x1u5PTBq0weJPmASPnluKPqU5p1VbZrYSAgICAgICAgICAgICAgICAgICAgICAgICAgf/Z">
            <a:extLst>
              <a:ext uri="{FF2B5EF4-FFF2-40B4-BE49-F238E27FC236}">
                <a16:creationId xmlns:a16="http://schemas.microsoft.com/office/drawing/2014/main" xmlns="" id="{A2604F3C-4688-4CEA-9ECB-12346BA449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669" y="94725"/>
            <a:ext cx="25527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2CDFCF41-51A6-4762-875A-21FAD52A9E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2567" y="30152"/>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560794"/>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xmlns="" id="{E698D2BE-3311-4AFA-B18A-AA66A1B0D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9905" y="0"/>
            <a:ext cx="2972095" cy="3429000"/>
          </a:xfrm>
          <a:prstGeom prst="rect">
            <a:avLst/>
          </a:prstGeom>
        </p:spPr>
      </p:pic>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4230" y="254436"/>
            <a:ext cx="9684026" cy="4834398"/>
          </a:xfrm>
        </p:spPr>
        <p:txBody>
          <a:bodyPr>
            <a:normAutofit fontScale="90000"/>
          </a:bodyPr>
          <a:lstStyle/>
          <a:p>
            <a:pPr marL="393192" lvl="1" indent="0" algn="l">
              <a:buNone/>
            </a:pPr>
            <a:r>
              <a:rPr lang="pl-PL" u="sng" dirty="0">
                <a:solidFill>
                  <a:schemeClr val="bg2">
                    <a:lumMod val="25000"/>
                  </a:schemeClr>
                </a:solidFill>
              </a:rPr>
              <a:t>CELE OGÓLNE</a:t>
            </a:r>
            <a:r>
              <a:rPr lang="pl-PL" dirty="0"/>
              <a:t>: </a:t>
            </a:r>
            <a:br>
              <a:rPr lang="pl-PL" dirty="0"/>
            </a:br>
            <a:r>
              <a:rPr lang="pl-PL" b="1" dirty="0"/>
              <a:t>Wykorzystanie potencjału przyrodniczego, kulturowego i historycznego dla zachowania tożsamości obszaru, promocji i rozwoju lokalnego</a:t>
            </a:r>
            <a:br>
              <a:rPr lang="pl-PL" b="1" dirty="0"/>
            </a:br>
            <a:r>
              <a:rPr lang="pl-PL" b="1" dirty="0"/>
              <a:t>Zagospodarowanie przestrzeni publicznej w zakresie urządzeń i infrastruktury zaspokajającej potrzeby pierwszego rzędu oraz tworzących komfort zamieszkania.</a:t>
            </a:r>
            <a:br>
              <a:rPr lang="pl-PL" b="1" dirty="0"/>
            </a:br>
            <a:r>
              <a:rPr lang="pl-PL" b="1" dirty="0"/>
              <a:t/>
            </a:r>
            <a:br>
              <a:rPr lang="pl-PL" b="1" dirty="0"/>
            </a:br>
            <a:r>
              <a:rPr lang="pl-PL" b="1" dirty="0"/>
              <a:t/>
            </a:r>
            <a:br>
              <a:rPr lang="pl-PL" b="1" dirty="0"/>
            </a:br>
            <a:r>
              <a:rPr lang="pl-PL" u="sng" dirty="0">
                <a:solidFill>
                  <a:schemeClr val="bg2">
                    <a:lumMod val="25000"/>
                  </a:schemeClr>
                </a:solidFill>
              </a:rPr>
              <a:t>WSKAŹNIKI PRODUKTU</a:t>
            </a:r>
            <a:r>
              <a:rPr lang="pl-PL" dirty="0"/>
              <a:t>: </a:t>
            </a:r>
            <a:br>
              <a:rPr lang="pl-PL" dirty="0"/>
            </a:br>
            <a:r>
              <a:rPr lang="pl-PL" b="1" dirty="0"/>
              <a:t>Liczba zabytków poddanych pracom konserwatorskim lub restauratorskim w wyniku wsparcia otrzymanego w ramach realizacji strategii,</a:t>
            </a:r>
            <a:br>
              <a:rPr lang="pl-PL" b="1" dirty="0"/>
            </a:br>
            <a:r>
              <a:rPr lang="pl-PL" b="1" dirty="0"/>
              <a:t>Liczba operacji obejmujących wyposażenie podmiotów działających w sferze kultury,</a:t>
            </a:r>
            <a:br>
              <a:rPr lang="pl-PL" b="1" dirty="0"/>
            </a:br>
            <a:r>
              <a:rPr lang="pl-PL" b="1" dirty="0"/>
              <a:t>Liczba nowych lub zmodernizowanych obiektów infrastruktury turystycznej, rekreacyjnej i kulturalnej.</a:t>
            </a:r>
            <a:br>
              <a:rPr lang="pl-PL" b="1" dirty="0"/>
            </a:br>
            <a:r>
              <a:rPr lang="pl-PL" b="1" dirty="0"/>
              <a:t/>
            </a:r>
            <a:br>
              <a:rPr lang="pl-PL" b="1" dirty="0"/>
            </a:br>
            <a:r>
              <a:rPr lang="pl-PL" b="1" dirty="0"/>
              <a:t/>
            </a:r>
            <a:br>
              <a:rPr lang="pl-PL" b="1" dirty="0"/>
            </a:br>
            <a:r>
              <a:rPr lang="pl-PL" u="sng" dirty="0">
                <a:solidFill>
                  <a:schemeClr val="bg2">
                    <a:lumMod val="25000"/>
                  </a:schemeClr>
                </a:solidFill>
              </a:rPr>
              <a:t>WSKAŹNIKI REZULTATU</a:t>
            </a:r>
            <a:r>
              <a:rPr lang="pl-PL" dirty="0"/>
              <a:t>: </a:t>
            </a:r>
            <a:br>
              <a:rPr lang="pl-PL" dirty="0"/>
            </a:br>
            <a:r>
              <a:rPr lang="pl-PL" b="1" dirty="0"/>
              <a:t>Wzrost liczby osób korzystających z obiektów infrastruktury turystycznej, rekreacyjnej i kulturalnej,</a:t>
            </a:r>
            <a:br>
              <a:rPr lang="pl-PL" b="1" dirty="0"/>
            </a:br>
            <a:r>
              <a:rPr lang="pl-PL" b="1" dirty="0"/>
              <a:t>Wzrost liczby osób odwiedzających zabytki i obiekty</a:t>
            </a:r>
            <a:br>
              <a:rPr lang="pl-PL" b="1" dirty="0"/>
            </a:br>
            <a:r>
              <a:rPr lang="pl-PL" b="1" dirty="0"/>
              <a:t/>
            </a:r>
            <a:br>
              <a:rPr lang="pl-PL" b="1" dirty="0"/>
            </a:br>
            <a:r>
              <a:rPr lang="pl-PL" b="1" dirty="0"/>
              <a:t>                                                                     </a:t>
            </a:r>
            <a:endParaRPr lang="pl-PL" sz="2400" b="1" dirty="0"/>
          </a:p>
        </p:txBody>
      </p:sp>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6" name="Prostokąt 5">
            <a:extLst>
              <a:ext uri="{FF2B5EF4-FFF2-40B4-BE49-F238E27FC236}">
                <a16:creationId xmlns:a16="http://schemas.microsoft.com/office/drawing/2014/main" xmlns="" id="{7DEEF9CA-E25A-4AB4-A3AE-191D303DC63B}"/>
              </a:ext>
            </a:extLst>
          </p:cNvPr>
          <p:cNvSpPr/>
          <p:nvPr/>
        </p:nvSpPr>
        <p:spPr>
          <a:xfrm>
            <a:off x="1855304" y="4882870"/>
            <a:ext cx="8090788" cy="707886"/>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393192" lvl="1" indent="0" algn="ctr">
              <a:buNone/>
            </a:pPr>
            <a:r>
              <a:rPr lang="pl-PL" sz="2000" dirty="0">
                <a:solidFill>
                  <a:srgbClr val="FF0000"/>
                </a:solidFill>
                <a:effectLst>
                  <a:outerShdw blurRad="38100" dist="38100" dir="2700000" algn="tl">
                    <a:srgbClr val="000000">
                      <a:alpha val="43137"/>
                    </a:srgbClr>
                  </a:outerShdw>
                </a:effectLst>
              </a:rPr>
              <a:t>WAŻNE :</a:t>
            </a:r>
            <a:r>
              <a:rPr lang="pl-PL" sz="2000" dirty="0">
                <a:effectLst>
                  <a:outerShdw blurRad="38100" dist="38100" dir="2700000" algn="tl">
                    <a:srgbClr val="000000">
                      <a:alpha val="43137"/>
                    </a:srgbClr>
                  </a:outerShdw>
                </a:effectLst>
              </a:rPr>
              <a:t>  -</a:t>
            </a:r>
            <a:r>
              <a:rPr lang="pl-PL" sz="2000" i="1" dirty="0">
                <a:effectLst>
                  <a:outerShdw blurRad="38100" dist="38100" dir="2700000" algn="tl">
                    <a:srgbClr val="000000">
                      <a:alpha val="43137"/>
                    </a:srgbClr>
                  </a:outerShdw>
                </a:effectLst>
              </a:rPr>
              <a:t>RAMY CZASOWE REALIZACJI GRANTU</a:t>
            </a:r>
          </a:p>
          <a:p>
            <a:pPr marL="393192" lvl="1" indent="0" algn="ctr">
              <a:buNone/>
            </a:pPr>
            <a:r>
              <a:rPr lang="pl-PL" sz="2000" i="1" u="sng" dirty="0">
                <a:effectLst>
                  <a:outerShdw blurRad="38100" dist="38100" dir="2700000" algn="tl">
                    <a:srgbClr val="000000">
                      <a:alpha val="43137"/>
                    </a:srgbClr>
                  </a:outerShdw>
                </a:effectLst>
              </a:rPr>
              <a:t>(od dnia podpisania umowy o powierzenie grantu do 15 czerwca 2021 r.)</a:t>
            </a:r>
          </a:p>
        </p:txBody>
      </p:sp>
    </p:spTree>
    <p:extLst>
      <p:ext uri="{BB962C8B-B14F-4D97-AF65-F5344CB8AC3E}">
        <p14:creationId xmlns:p14="http://schemas.microsoft.com/office/powerpoint/2010/main" val="685658170"/>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
        <p:nvSpPr>
          <p:cNvPr id="5" name="Prostokąt 4">
            <a:extLst>
              <a:ext uri="{FF2B5EF4-FFF2-40B4-BE49-F238E27FC236}">
                <a16:creationId xmlns:a16="http://schemas.microsoft.com/office/drawing/2014/main" xmlns="" id="{6EDDCA70-5156-4460-8D7F-AA8DF548FFD8}"/>
              </a:ext>
            </a:extLst>
          </p:cNvPr>
          <p:cNvSpPr/>
          <p:nvPr/>
        </p:nvSpPr>
        <p:spPr>
          <a:xfrm>
            <a:off x="0" y="1553698"/>
            <a:ext cx="10853529" cy="3416320"/>
          </a:xfrm>
          <a:prstGeom prst="rect">
            <a:avLst/>
          </a:prstGeom>
        </p:spPr>
        <p:txBody>
          <a:bodyPr wrap="square">
            <a:spAutoFit/>
          </a:bodyPr>
          <a:lstStyle/>
          <a:p>
            <a:r>
              <a:rPr lang="pl-PL" dirty="0">
                <a:effectLst>
                  <a:outerShdw blurRad="38100" dist="38100" dir="2700000" algn="tl">
                    <a:srgbClr val="000000">
                      <a:alpha val="43137"/>
                    </a:srgbClr>
                  </a:outerShdw>
                </a:effectLst>
              </a:rPr>
              <a:t>Uprawnione podmioty, które mogą ubiegać się o przyznanie grantu:</a:t>
            </a:r>
          </a:p>
          <a:p>
            <a:endParaRPr lang="pl-PL" dirty="0">
              <a:effectLst>
                <a:outerShdw blurRad="38100" dist="38100" dir="2700000" algn="tl">
                  <a:srgbClr val="000000">
                    <a:alpha val="43137"/>
                  </a:srgbClr>
                </a:outerShdw>
              </a:effectLst>
            </a:endParaRPr>
          </a:p>
          <a:p>
            <a:pPr lvl="1"/>
            <a:r>
              <a:rPr lang="pl-PL" b="1" dirty="0"/>
              <a:t>- jednostki nieprowadzące działalności gospodarczej</a:t>
            </a:r>
            <a:r>
              <a:rPr lang="pl-PL" dirty="0"/>
              <a:t>,</a:t>
            </a:r>
          </a:p>
          <a:p>
            <a:pPr lvl="1"/>
            <a:r>
              <a:rPr lang="pl-PL" b="1" dirty="0"/>
              <a:t>   osoby prawne (z wył. województwa), </a:t>
            </a:r>
            <a:r>
              <a:rPr lang="pl-PL" dirty="0"/>
              <a:t>jeżeli siedziba tej osoby lub jej oddziału znajduje się na obszarze      wiejskim objętym LSR (w tym również jednostki organizacyjne nieposiadające osobowości prawnej, będące wyodrębnionymi jednostkami organizacyjnymi osób prawnych),</a:t>
            </a:r>
          </a:p>
          <a:p>
            <a:pPr lvl="1"/>
            <a:r>
              <a:rPr lang="pl-PL" b="1" dirty="0"/>
              <a:t>- jednostki organizacyjne nieposiadające osobowości prawnej</a:t>
            </a:r>
            <a:r>
              <a:rPr lang="pl-PL" dirty="0"/>
              <a:t>, którym ustawa przyznaje zdolność prawną, jeśli siedziba tej jednostki lub jej oddziału znajduje się na obszarze wiejskim objętym LSR,</a:t>
            </a:r>
          </a:p>
          <a:p>
            <a:pPr lvl="1"/>
            <a:r>
              <a:rPr lang="pl-PL" b="1" dirty="0"/>
              <a:t>- jednostki samorządu terytorialnego</a:t>
            </a:r>
            <a:r>
              <a:rPr lang="pl-PL" dirty="0"/>
              <a:t>, jeśli jej obszar jest obszarem wiejskim objętym LSR.</a:t>
            </a:r>
          </a:p>
          <a:p>
            <a:pPr lvl="1"/>
            <a:endParaRPr lang="pl-PL" dirty="0">
              <a:solidFill>
                <a:srgbClr val="FF0000"/>
              </a:solidFill>
            </a:endParaRPr>
          </a:p>
          <a:p>
            <a:pPr marL="27432" indent="0" algn="ctr">
              <a:buNone/>
            </a:pPr>
            <a:r>
              <a:rPr lang="pl-PL" dirty="0">
                <a:solidFill>
                  <a:srgbClr val="FF0000"/>
                </a:solidFill>
              </a:rPr>
              <a:t>WAŻNE: </a:t>
            </a:r>
            <a:r>
              <a:rPr lang="pl-PL" dirty="0">
                <a:effectLst>
                  <a:outerShdw blurRad="38100" dist="38100" dir="2700000" algn="tl">
                    <a:srgbClr val="000000">
                      <a:alpha val="43137"/>
                    </a:srgbClr>
                  </a:outerShdw>
                </a:effectLst>
              </a:rPr>
              <a:t>Suma grantów udzielonych jednostkom sektora finansów publicznych w ramach projektu grantowego nie może przekroczyć 20% limitu środków w ramach konkursu.</a:t>
            </a:r>
          </a:p>
        </p:txBody>
      </p:sp>
      <p:pic>
        <p:nvPicPr>
          <p:cNvPr id="7" name="Obraz 6">
            <a:extLst>
              <a:ext uri="{FF2B5EF4-FFF2-40B4-BE49-F238E27FC236}">
                <a16:creationId xmlns:a16="http://schemas.microsoft.com/office/drawing/2014/main" xmlns="" id="{6837EE10-3B01-42DE-AA94-C08CF36FDF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3884" y="25029"/>
            <a:ext cx="5648116" cy="2118043"/>
          </a:xfrm>
          <a:prstGeom prst="rect">
            <a:avLst/>
          </a:prstGeom>
        </p:spPr>
      </p:pic>
    </p:spTree>
    <p:extLst>
      <p:ext uri="{BB962C8B-B14F-4D97-AF65-F5344CB8AC3E}">
        <p14:creationId xmlns:p14="http://schemas.microsoft.com/office/powerpoint/2010/main" val="1469957670"/>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xmlns="" id="{27FE535F-159C-40B5-B815-187104AB6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434524"/>
            <a:ext cx="5712476" cy="3212427"/>
          </a:xfrm>
          <a:prstGeom prst="rect">
            <a:avLst/>
          </a:prstGeom>
        </p:spPr>
      </p:pic>
      <p:sp>
        <p:nvSpPr>
          <p:cNvPr id="3" name="pole tekstowe 2">
            <a:extLst>
              <a:ext uri="{FF2B5EF4-FFF2-40B4-BE49-F238E27FC236}">
                <a16:creationId xmlns:a16="http://schemas.microsoft.com/office/drawing/2014/main" xmlns="" id="{33FBCC39-026A-432F-94E6-DDD25EF5C833}"/>
              </a:ext>
            </a:extLst>
          </p:cNvPr>
          <p:cNvSpPr txBox="1"/>
          <p:nvPr/>
        </p:nvSpPr>
        <p:spPr>
          <a:xfrm flipH="1">
            <a:off x="942560" y="6402961"/>
            <a:ext cx="10306880" cy="307777"/>
          </a:xfrm>
          <a:prstGeom prst="rect">
            <a:avLst/>
          </a:prstGeom>
          <a:noFill/>
        </p:spPr>
        <p:txBody>
          <a:bodyPr wrap="square" rtlCol="0">
            <a:spAutoFit/>
          </a:bodyPr>
          <a:lstStyle/>
          <a:p>
            <a:pPr algn="ctr"/>
            <a:r>
              <a:rPr lang="pl-PL" sz="1400" dirty="0"/>
              <a:t>„Europejski Fundusz Rolny na rzecz Rozwoju Obszarów Wiejskich: Europa inwestująca w obszary wiejskie”.</a:t>
            </a:r>
          </a:p>
        </p:txBody>
      </p:sp>
      <p:pic>
        <p:nvPicPr>
          <p:cNvPr id="8" name="Obraz 7">
            <a:extLst>
              <a:ext uri="{FF2B5EF4-FFF2-40B4-BE49-F238E27FC236}">
                <a16:creationId xmlns:a16="http://schemas.microsoft.com/office/drawing/2014/main" xmlns="" id="{87BC327A-E3C8-4EEC-A4F8-75C486F9E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02" y="5861491"/>
            <a:ext cx="867709" cy="567821"/>
          </a:xfrm>
          <a:prstGeom prst="rect">
            <a:avLst/>
          </a:prstGeom>
        </p:spPr>
      </p:pic>
      <p:sp>
        <p:nvSpPr>
          <p:cNvPr id="4" name="Tytuł 3"/>
          <p:cNvSpPr>
            <a:spLocks noGrp="1"/>
          </p:cNvSpPr>
          <p:nvPr>
            <p:ph type="title"/>
          </p:nvPr>
        </p:nvSpPr>
        <p:spPr>
          <a:xfrm>
            <a:off x="238540" y="228681"/>
            <a:ext cx="9289773" cy="3270587"/>
          </a:xfrm>
        </p:spPr>
        <p:txBody>
          <a:bodyPr>
            <a:normAutofit fontScale="90000"/>
          </a:bodyPr>
          <a:lstStyle/>
          <a:p>
            <a:r>
              <a:rPr lang="pl-PL" sz="2400" dirty="0">
                <a:effectLst>
                  <a:outerShdw blurRad="38100" dist="38100" dir="2700000" algn="tl">
                    <a:srgbClr val="000000">
                      <a:alpha val="43137"/>
                    </a:srgbClr>
                  </a:outerShdw>
                </a:effectLst>
              </a:rPr>
              <a:t>Poziom dofinansowania:</a:t>
            </a:r>
            <a:br>
              <a:rPr lang="pl-PL" sz="2400" dirty="0">
                <a:effectLst>
                  <a:outerShdw blurRad="38100" dist="38100" dir="2700000" algn="tl">
                    <a:srgbClr val="000000">
                      <a:alpha val="43137"/>
                    </a:srgbClr>
                  </a:outerShdw>
                </a:effectLst>
              </a:rPr>
            </a:br>
            <a:r>
              <a:rPr lang="pl-PL" sz="2400" dirty="0">
                <a:effectLst>
                  <a:outerShdw blurRad="38100" dist="38100" dir="2700000" algn="tl">
                    <a:srgbClr val="000000">
                      <a:alpha val="43137"/>
                    </a:srgbClr>
                  </a:outerShdw>
                </a:effectLst>
              </a:rPr>
              <a:t/>
            </a:r>
            <a:br>
              <a:rPr lang="pl-PL" sz="2400" dirty="0">
                <a:effectLst>
                  <a:outerShdw blurRad="38100" dist="38100" dir="2700000" algn="tl">
                    <a:srgbClr val="000000">
                      <a:alpha val="43137"/>
                    </a:srgbClr>
                  </a:outerShdw>
                </a:effectLst>
              </a:rPr>
            </a:br>
            <a:r>
              <a:rPr lang="pl-PL" sz="2400" dirty="0"/>
              <a:t>całkowita wartość jednego grantu (zadania) nie może być wyższa niż </a:t>
            </a:r>
            <a:r>
              <a:rPr lang="pl-PL" sz="2400" b="1" i="1" dirty="0"/>
              <a:t>50 000,00 zł </a:t>
            </a:r>
            <a:r>
              <a:rPr lang="pl-PL" sz="2400" dirty="0"/>
              <a:t>oraz niższa </a:t>
            </a:r>
            <a:r>
              <a:rPr lang="pl-PL" sz="2400" b="1" i="1" dirty="0"/>
              <a:t>5 000,00 zł</a:t>
            </a:r>
            <a:r>
              <a:rPr lang="pl-PL" sz="2400" dirty="0"/>
              <a:t>,</a:t>
            </a:r>
            <a:br>
              <a:rPr lang="pl-PL" sz="2400" dirty="0"/>
            </a:br>
            <a:r>
              <a:rPr lang="pl-PL" sz="2400" dirty="0"/>
              <a:t>poziom dofinansowania jednego grantu wynosi do 100 %,</a:t>
            </a:r>
            <a:br>
              <a:rPr lang="pl-PL" sz="2400" dirty="0"/>
            </a:br>
            <a:r>
              <a:rPr lang="pl-PL" sz="2400" dirty="0"/>
              <a:t>w przypadku jednostek sektora finansów publicznych (np. gminy) maksymalny poziom dofinansowania wynosi </a:t>
            </a:r>
            <a:r>
              <a:rPr lang="pl-PL" sz="2400" b="1" i="1" dirty="0"/>
              <a:t>63,63 %</a:t>
            </a:r>
            <a:r>
              <a:rPr lang="pl-PL" sz="2400" dirty="0"/>
              <a:t> (wkład własny wynosi </a:t>
            </a:r>
            <a:r>
              <a:rPr lang="pl-PL" sz="2400" b="1" i="1" dirty="0"/>
              <a:t>36,37%)</a:t>
            </a:r>
            <a:r>
              <a:rPr lang="pl-PL" sz="2400" dirty="0"/>
              <a:t>,</a:t>
            </a:r>
            <a:br>
              <a:rPr lang="pl-PL" sz="2400" dirty="0"/>
            </a:br>
            <a:r>
              <a:rPr lang="pl-PL" sz="2400" dirty="0"/>
              <a:t>limit na jednego </a:t>
            </a:r>
            <a:r>
              <a:rPr lang="pl-PL" sz="2400" dirty="0" err="1"/>
              <a:t>grantobiorcę</a:t>
            </a:r>
            <a:r>
              <a:rPr lang="pl-PL" sz="2400" dirty="0"/>
              <a:t> wynosi </a:t>
            </a:r>
            <a:r>
              <a:rPr lang="pl-PL" sz="2400" b="1" i="1" dirty="0"/>
              <a:t>100 000,00 zł </a:t>
            </a:r>
            <a:r>
              <a:rPr lang="pl-PL" sz="2400" dirty="0"/>
              <a:t>dofinansowania </a:t>
            </a:r>
            <a:br>
              <a:rPr lang="pl-PL" sz="2400" dirty="0"/>
            </a:br>
            <a:r>
              <a:rPr lang="pl-PL" sz="2400" dirty="0"/>
              <a:t>(w całym okresie programowania 2014-2020 r.)</a:t>
            </a:r>
            <a:br>
              <a:rPr lang="pl-PL" sz="2400" dirty="0"/>
            </a:br>
            <a:endParaRPr lang="pl-PL" sz="2400" b="1" dirty="0"/>
          </a:p>
        </p:txBody>
      </p:sp>
      <p:pic>
        <p:nvPicPr>
          <p:cNvPr id="10" name="Obraz 9">
            <a:extLst>
              <a:ext uri="{FF2B5EF4-FFF2-40B4-BE49-F238E27FC236}">
                <a16:creationId xmlns:a16="http://schemas.microsoft.com/office/drawing/2014/main" xmlns="" id="{D8D9044F-930E-4E92-B1C0-9EDEC9325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7410" y="5993288"/>
            <a:ext cx="417768" cy="409672"/>
          </a:xfrm>
          <a:prstGeom prst="rect">
            <a:avLst/>
          </a:prstGeom>
        </p:spPr>
      </p:pic>
      <p:pic>
        <p:nvPicPr>
          <p:cNvPr id="12" name="Obraz 11">
            <a:extLst>
              <a:ext uri="{FF2B5EF4-FFF2-40B4-BE49-F238E27FC236}">
                <a16:creationId xmlns:a16="http://schemas.microsoft.com/office/drawing/2014/main" xmlns="" id="{E4C94070-D0E8-4843-8C4D-4DC26D005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0778" y="5981176"/>
            <a:ext cx="417767" cy="421784"/>
          </a:xfrm>
          <a:prstGeom prst="rect">
            <a:avLst/>
          </a:prstGeom>
        </p:spPr>
      </p:pic>
      <p:pic>
        <p:nvPicPr>
          <p:cNvPr id="14" name="Obraz 13">
            <a:extLst>
              <a:ext uri="{FF2B5EF4-FFF2-40B4-BE49-F238E27FC236}">
                <a16:creationId xmlns:a16="http://schemas.microsoft.com/office/drawing/2014/main" xmlns="" id="{0DBDCFDD-121D-45C6-9773-14BE5768E1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9889" y="6023914"/>
            <a:ext cx="591921" cy="395601"/>
          </a:xfrm>
          <a:prstGeom prst="rect">
            <a:avLst/>
          </a:prstGeom>
        </p:spPr>
      </p:pic>
    </p:spTree>
    <p:extLst>
      <p:ext uri="{BB962C8B-B14F-4D97-AF65-F5344CB8AC3E}">
        <p14:creationId xmlns:p14="http://schemas.microsoft.com/office/powerpoint/2010/main" val="4060588282"/>
      </p:ext>
    </p:extLst>
  </p:cSld>
  <p:clrMapOvr>
    <a:masterClrMapping/>
  </p:clrMapOvr>
  <p:transition spd="slow">
    <p:push/>
  </p:transition>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2190</Words>
  <Application>Microsoft Office PowerPoint</Application>
  <PresentationFormat>Panoramiczny</PresentationFormat>
  <Paragraphs>169</Paragraphs>
  <Slides>30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30</vt:i4>
      </vt:variant>
    </vt:vector>
  </HeadingPairs>
  <TitlesOfParts>
    <vt:vector size="35" baseType="lpstr">
      <vt:lpstr>Arial</vt:lpstr>
      <vt:lpstr>Calibri</vt:lpstr>
      <vt:lpstr>Calibri Light</vt:lpstr>
      <vt:lpstr>Wingdings</vt:lpstr>
      <vt:lpstr>Motyw pakietu Office</vt:lpstr>
      <vt:lpstr>Projekty grantowe 14/2020</vt:lpstr>
      <vt:lpstr>Webinarium organizowane jest przez  Stowarzyszenie Kraina Drwęcy i Pasłęki  funkcjonujące jako Lokalna Grupa Działania (LGD) i dotyczy ogłoszonego przez LGD konkursu o powierzenie grantów w ramach poddziałania 19.2 „Wsparcie na wdrażanie operacji w ramach strategii rozwoju lokalnego kierowanego przez społeczność” objętego Programem Rozwoju Obszarów Wiejskich na lata 2014–2020.  Limit dostępnych środków w naborze – 250 000,00 zł.  TERMIN SKŁADANIA WNIOSKÓW:  20.04.2020 r. do 11.05.2020 r. , ostatniego dnia naboru wnioski przyjmowane będą do godziny 12.00. </vt:lpstr>
      <vt:lpstr>WPROWADZENIE  Realizujemy swoją misję na podstawie Lokalnej Strategii Rozwoju (LSR)  m.in. poprzez ogłaszanie konkursów dla mieszkańców na realizację ciekawych pomysłów i inwestycji. LSR jest najważniejszym dokumentem Stowarzyszenia, ponieważ stanowi podstawę do działań podejmowanych przez Lokalną Grupę Działania (LGD) w ramach Programu Rozwoju Obszarów wiejskich na lata 2014-2020 (PROW).   Istota LSR polega na wskazaniu kierunków rozwoju obszaru objętego LSR. Zawiera ona najistotniejsze wytyczne działania LGD, a także cele ogólne, szczegółowe oraz przedsięwzięcia wpływające na rozwój obszarów wiejskich. Wszystkie projekty dofinansowane przez LGD muszą wynikać z założeń LSR.  </vt:lpstr>
      <vt:lpstr>Na czym polega wdrażanie Lokalnej Strategii Rozwoju? Wdrażanie Lokalnej Strategii Rozwoju polega na dofinansowaniu przedsięwzięć (w LSR zwanych operacjami) realizowanych na terenie objętym LSR.  Co to są rezultaty projektu?  Są to efekty/wskaźniki/rezultaty - mierniki za pomocą, których będziemy mierzyć postęp w realizacji projektu.  Kim jest Grantobiorca? To podmiot wybrany w drodze otwartego naboru ogłoszonego przez LGD, któremu zostaną powierzone środki finansowe na realizację zadań w ramach projektu grantowego.  </vt:lpstr>
      <vt:lpstr>Kim jest Grantodawca? Grantodawcą jest instytucja udzielająca grantów (środków finansowych) na realizację zadań w ramach projektu grantowego. Stowarzyszenie Kraina Drwęcy i Pasłęki w ramach obecnego projektu grantowego jest Grantodawcą.  Co to jest grant?  Grantem są środki finansowe programu operacyjnego powierzone Grantobiorcy, na realizację zadań (zadania mają służyć osiągnięciu celu projektu grantowego).  Co to jest projekt grantowy? To projekt, na podstawie którego LGD udziela grantów (środków finansowych) na realizację zadań służących osiągnięciu celu tego projektu przez Grantobiorców.  </vt:lpstr>
      <vt:lpstr>    Przedmiotem konkursu 14/2020 jest udzielenie dotacji na realizację projektu grantowego zgodnie z założeniem Lokalnej Strategii Rozwoju Krainy Drwęcy i Pasłęki na lata 2014-2020 w następującym zakresie:  - Tworzenie edukacyjnych centrów ekologicznych i przyrodniczych,  - Oznaczanie i inwentaryzacja cennego dziedzictwa kulturowego i historycznego wraz z jego promocją,  - Rozwój ogólnodostępnej i niekomercyjnej infrastruktury turystycznej i rekreacyjnej,  - Rozwój obiektów stanowiących ogólnodostępną infrastrukturę społeczną lub kulturalną.    </vt:lpstr>
      <vt:lpstr>CELE OGÓLNE:  Wykorzystanie potencjału przyrodniczego, kulturowego i historycznego dla zachowania tożsamości obszaru, promocji i rozwoju lokalnego Zagospodarowanie przestrzeni publicznej w zakresie urządzeń i infrastruktury zaspokajającej potrzeby pierwszego rzędu oraz tworzących komfort zamieszkania.   WSKAŹNIKI PRODUKTU:  Liczba zabytków poddanych pracom konserwatorskim lub restauratorskim w wyniku wsparcia otrzymanego w ramach realizacji strategii, Liczba operacji obejmujących wyposażenie podmiotów działających w sferze kultury, Liczba nowych lub zmodernizowanych obiektów infrastruktury turystycznej, rekreacyjnej i kulturalnej.   WSKAŹNIKI REZULTATU:  Wzrost liczby osób korzystających z obiektów infrastruktury turystycznej, rekreacyjnej i kulturalnej, Wzrost liczby osób odwiedzających zabytki i obiekty                                                                       </vt:lpstr>
      <vt:lpstr>Prezentacja programu PowerPoint</vt:lpstr>
      <vt:lpstr>Poziom dofinansowania:  całkowita wartość jednego grantu (zadania) nie może być wyższa niż 50 000,00 zł oraz niższa 5 000,00 zł, poziom dofinansowania jednego grantu wynosi do 100 %, w przypadku jednostek sektora finansów publicznych (np. gminy) maksymalny poziom dofinansowania wynosi 63,63 % (wkład własny wynosi 36,37%), limit na jednego grantobiorcę wynosi 100 000,00 zł dofinansowania  (w całym okresie programowania 2014-2020 r.) </vt:lpstr>
      <vt:lpstr>Koszty kwalifikowane:  koszty ogólne, o których mowa w art. 45 ust.2 lic. c rozporządzenia nr 1305/2013 (np. honoraria architektów, inżynierów, opłaty za konsultacje itp.) stanowią maksymalnie 10% pozostałych kosztów,  zakupy robót budowlanych lub usług,  zakupu lub rozwoju oprogramowania komputerowego oraz zakupu patentów, licencji lub wynagrodzeń za przeniesienie autorskich praw majątkowych lub znaków towarowych, eksponaty,  najmu lub dzierżawy maszyn, wyposażenia lub nieruchomości,  zakupu nowych maszyn lub wyposażenia, a w przypadku operacji w zakresie określonym w § 2 ust. 1 pkt 5 również używanych maszyn lub wyposażenia, stanowiących eksponaty,  zakupu rzeczy innych niż wymienione w pkt 5, w tym materiałów,  wynagrodzenia i innych świadczeń, o których mowa w Kodeksie pracy, związanych z pracą pracowników beneficjenta, a także inne koszty ponoszone przez beneficjenta na podstawie odrębnych przepisów w związku z zatrudnieniem tych pracowników - w przypadku operacji w zakresie określonym w § 2 ust. 1 pkt 2 lit. b i pkt 3,  </vt:lpstr>
      <vt:lpstr>        Koszty kwalifikowane:  podatek od towarów i usług (VAT), zgodnie z art. 69 ust. 3 lit. c rozporządzenia nr 1303/2013 które są uzasadnione zakresem operacji, niezbędne do osiągnięcia jej celu oraz racjonalne.  Koszty te nie mogą być kosztami inwestycji polegającej na budowie albo przebudowie liniowych obiektów budowlanych w części dotyczącej realizacji odcinków zlokalizowanych poza obszarem wiejskim objętym LSR. </vt:lpstr>
      <vt:lpstr>Omówienie wniosku</vt:lpstr>
      <vt:lpstr>Prezentacja programu PowerPoint</vt:lpstr>
      <vt:lpstr>Prezentacja programu PowerPoint</vt:lpstr>
      <vt:lpstr>Sposób złożenia wniosku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Projekty grantowe 14/2020</dc:title>
  <dc:creator>User</dc:creator>
  <cp:lastModifiedBy>Dominik Sobieski</cp:lastModifiedBy>
  <cp:revision>29</cp:revision>
  <dcterms:created xsi:type="dcterms:W3CDTF">2020-04-23T20:23:14Z</dcterms:created>
  <dcterms:modified xsi:type="dcterms:W3CDTF">2020-04-24T10:18:52Z</dcterms:modified>
</cp:coreProperties>
</file>