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4" r:id="rId2"/>
    <p:sldId id="262" r:id="rId3"/>
    <p:sldId id="265" r:id="rId4"/>
    <p:sldId id="266" r:id="rId5"/>
    <p:sldId id="267" r:id="rId6"/>
    <p:sldId id="274" r:id="rId7"/>
    <p:sldId id="273" r:id="rId8"/>
    <p:sldId id="268" r:id="rId9"/>
    <p:sldId id="269" r:id="rId10"/>
    <p:sldId id="275" r:id="rId11"/>
    <p:sldId id="276" r:id="rId12"/>
    <p:sldId id="277" r:id="rId13"/>
    <p:sldId id="271" r:id="rId14"/>
    <p:sldId id="272" r:id="rId15"/>
    <p:sldId id="278" r:id="rId16"/>
    <p:sldId id="281" r:id="rId17"/>
    <p:sldId id="282" r:id="rId18"/>
    <p:sldId id="279" r:id="rId19"/>
    <p:sldId id="280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5884" autoAdjust="0"/>
  </p:normalViewPr>
  <p:slideViewPr>
    <p:cSldViewPr snapToGrid="0">
      <p:cViewPr varScale="1">
        <p:scale>
          <a:sx n="82" d="100"/>
          <a:sy n="82" d="100"/>
        </p:scale>
        <p:origin x="715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60C84-D165-43B2-B327-A2505737C8F7}" type="datetimeFigureOut">
              <a:rPr lang="pl-PL" smtClean="0"/>
              <a:pPr/>
              <a:t>03.05.2022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D3550-7A8E-4CA9-A284-1A8FA5A7CD0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3061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przygotowania dokumentacji technicznej operacji, w szczególności:</a:t>
            </a:r>
          </a:p>
          <a:p>
            <a:r>
              <a:rPr lang="pl-PL" dirty="0"/>
              <a:t>a) kosztorysów,</a:t>
            </a:r>
          </a:p>
          <a:p>
            <a:r>
              <a:rPr lang="pl-PL" dirty="0"/>
              <a:t>b) projektów architektonicznych lub budowlanych,</a:t>
            </a:r>
          </a:p>
          <a:p>
            <a:r>
              <a:rPr lang="pl-PL" dirty="0"/>
              <a:t>c) operatów </a:t>
            </a:r>
            <a:r>
              <a:rPr lang="pl-PL" dirty="0" err="1"/>
              <a:t>wodnoprawnych</a:t>
            </a:r>
            <a:r>
              <a:rPr lang="pl-PL" dirty="0"/>
              <a:t>,</a:t>
            </a:r>
          </a:p>
          <a:p>
            <a:r>
              <a:rPr lang="pl-PL" dirty="0"/>
              <a:t>d) ocen lub raportów oddziaływania na środowisko,</a:t>
            </a:r>
          </a:p>
          <a:p>
            <a:r>
              <a:rPr lang="pl-PL" dirty="0"/>
              <a:t>e) dokumentacji geologicznej lub hydrologicznej,</a:t>
            </a:r>
          </a:p>
          <a:p>
            <a:r>
              <a:rPr lang="pl-PL" dirty="0"/>
              <a:t>f) wypisów i wyrysów z katastru nieruchomości,</a:t>
            </a:r>
          </a:p>
          <a:p>
            <a:r>
              <a:rPr lang="pl-PL" dirty="0"/>
              <a:t>g) projektów technologicznych;</a:t>
            </a:r>
          </a:p>
          <a:p>
            <a:r>
              <a:rPr lang="pl-PL" dirty="0"/>
              <a:t> sprawowania nadzoru inwestorskiego lub autorskiego;</a:t>
            </a:r>
          </a:p>
          <a:p>
            <a:r>
              <a:rPr lang="pl-PL" dirty="0"/>
              <a:t> związane z kierowaniem robotami budowlanymi;</a:t>
            </a:r>
          </a:p>
          <a:p>
            <a:r>
              <a:rPr lang="pl-PL" dirty="0"/>
              <a:t> opłat za konsultacje, doradztwo na temat zrównoważenia środowiskowego i gospodarczego,</a:t>
            </a:r>
          </a:p>
          <a:p>
            <a:r>
              <a:rPr lang="pl-PL" dirty="0"/>
              <a:t>w tym studia wykonalności;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D3550-7A8E-4CA9-A284-1A8FA5A7CD0B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5181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D3550-7A8E-4CA9-A284-1A8FA5A7CD0B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4521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D3550-7A8E-4CA9-A284-1A8FA5A7CD0B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3609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CB38A1-66CA-45D7-AB62-6C82CD2EE0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2DEC95A-0A66-4785-B43F-D3A29D08A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02C80FE-E0B1-4AF9-BEEB-DE2150997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31B3-9500-44E4-A375-9EA63F141EE4}" type="datetimeFigureOut">
              <a:rPr lang="pl-PL" smtClean="0"/>
              <a:pPr/>
              <a:t>03.05.2022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1DD59F5-8AA8-403A-9501-DD449886D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46926F3-2041-409E-9DC0-D06D9A008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883D-6379-4209-9454-5898873E45C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9133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05E387-583B-4812-9A65-0DA12E1D4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48AAD68-5FB9-4740-946C-7AFF1A3559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CE7E5C0-8D37-4B84-BC37-206EA821C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31B3-9500-44E4-A375-9EA63F141EE4}" type="datetimeFigureOut">
              <a:rPr lang="pl-PL" smtClean="0"/>
              <a:pPr/>
              <a:t>03.05.2022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E69647E-FC55-4C69-A66E-578B33EAA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B02BDE4-7769-4534-9F94-DF391BE6F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883D-6379-4209-9454-5898873E45C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343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4E18B9B-3F2A-42A7-8D60-B2039FC847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868A366-0AC4-48F4-9F4B-6E5B8B4B14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C4E912D-DF81-4AA0-94A6-21A22EDCF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31B3-9500-44E4-A375-9EA63F141EE4}" type="datetimeFigureOut">
              <a:rPr lang="pl-PL" smtClean="0"/>
              <a:pPr/>
              <a:t>03.05.2022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7CE7C8E-7EC9-4259-ACEE-709B5988E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B777526-B270-417A-9F8B-F4CD4A99C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883D-6379-4209-9454-5898873E45C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213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082C5C-54B6-4028-9602-B1EEF4C23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072F63-931D-480E-9C0A-3617B757C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16EA6A-8E7F-4772-BE22-6B052BB82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31B3-9500-44E4-A375-9EA63F141EE4}" type="datetimeFigureOut">
              <a:rPr lang="pl-PL" smtClean="0"/>
              <a:pPr/>
              <a:t>03.05.2022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B9B973E-7705-4D4C-8034-E043A70BC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8E5DE49-0273-4880-85DA-A10D18B62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883D-6379-4209-9454-5898873E45C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22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AF6D79-6E1A-438F-B7E3-6ABB6A7EF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04D1EC1-7FBF-45DE-8B4A-65C0209CB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5412609-E4BE-4743-A669-B96E7F5A8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31B3-9500-44E4-A375-9EA63F141EE4}" type="datetimeFigureOut">
              <a:rPr lang="pl-PL" smtClean="0"/>
              <a:pPr/>
              <a:t>03.05.2022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41F890E-C31C-4AF2-A555-5378FDF2A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BD95ED6-25C3-4653-8F3F-2156454BD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883D-6379-4209-9454-5898873E45C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420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782087-DCD6-497C-BED1-C4C038A53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2E8172-8F79-47E9-A712-3547A7A118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386C422-A453-4BF8-897E-F637EF8F9E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256E124-E292-4A81-AE2F-F38890F31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31B3-9500-44E4-A375-9EA63F141EE4}" type="datetimeFigureOut">
              <a:rPr lang="pl-PL" smtClean="0"/>
              <a:pPr/>
              <a:t>03.05.2022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3332E80-25A9-4082-89C2-5BD3F27F9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683727F-4DDC-4E33-9E03-91FA59353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883D-6379-4209-9454-5898873E45C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5428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5ED888-60BF-47E6-91A6-D50313C3E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EA07ED9-3E64-4B5E-B8FC-029F6A7A3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F915E73-4BD7-4441-97B9-6EFE44702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8C380A4-D71D-4CB8-8756-52DC33D676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DC26B7F-B7E0-48B8-935F-72A846BA02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09F867C-BC91-4C2C-8FF2-01BFD899A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31B3-9500-44E4-A375-9EA63F141EE4}" type="datetimeFigureOut">
              <a:rPr lang="pl-PL" smtClean="0"/>
              <a:pPr/>
              <a:t>03.05.2022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2C795F0-6344-46B2-AD03-AC7E42EBF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C759C3F-03C8-46F4-9033-E8448A012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883D-6379-4209-9454-5898873E45C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970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23A51C-51D5-42AD-8448-5B592B824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C13850F-C95C-4572-A518-D2874BF3E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31B3-9500-44E4-A375-9EA63F141EE4}" type="datetimeFigureOut">
              <a:rPr lang="pl-PL" smtClean="0"/>
              <a:pPr/>
              <a:t>03.05.2022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AE9D8F0-19CB-4A1D-B538-8A8E0A534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39D6208-910B-4D6D-A42D-34C801622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883D-6379-4209-9454-5898873E45C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7625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A8C5E01C-9790-4A7A-B5F0-9914957A4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31B3-9500-44E4-A375-9EA63F141EE4}" type="datetimeFigureOut">
              <a:rPr lang="pl-PL" smtClean="0"/>
              <a:pPr/>
              <a:t>03.05.2022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C27CC17-7190-43BB-B76C-C578254A7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E46E039-E450-421B-9795-D1E916245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883D-6379-4209-9454-5898873E45C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729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8976F4-2045-4266-86A4-2DFD198BF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32A22C-FF56-460B-81DB-D791FDCBF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90F0A6B-07C3-4B7E-B313-FD24392D3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8EA4D83-F46B-4912-AF0D-A6FF4EDC8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31B3-9500-44E4-A375-9EA63F141EE4}" type="datetimeFigureOut">
              <a:rPr lang="pl-PL" smtClean="0"/>
              <a:pPr/>
              <a:t>03.05.2022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4ABFF56-4DDE-438D-BCEF-A90598A49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95A4B9D-3C47-450E-9A6C-3546C192F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883D-6379-4209-9454-5898873E45C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0201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6E8163-5D10-42C4-B8D2-64B7DE19F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3CFBEDE-00D8-4A57-A6A3-4FD9E74627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B31D3AD-C25A-492A-9F01-8191C7EEE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B252A89-B77A-4C20-98E2-4BF5F01E5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31B3-9500-44E4-A375-9EA63F141EE4}" type="datetimeFigureOut">
              <a:rPr lang="pl-PL" smtClean="0"/>
              <a:pPr/>
              <a:t>03.05.2022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10366BD-B6CB-4DC3-B3E5-21130704B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AFD65BF-FCF2-4845-93E7-BF32E9950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883D-6379-4209-9454-5898873E45C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0747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8A84702-1E41-4C4E-B52F-7D295F026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51A3969-1205-499C-A9F0-8A03BC77A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057A813-754F-4A8F-80A7-E69ED8F647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C31B3-9500-44E4-A375-9EA63F141EE4}" type="datetimeFigureOut">
              <a:rPr lang="pl-PL" smtClean="0"/>
              <a:pPr/>
              <a:t>03.05.2022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39EB2B5-C364-4939-B802-4F621F961F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7DFE8A9-A35E-43FD-8E01-BB68249493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E883D-6379-4209-9454-5898873E45C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126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BCC39-026A-432F-94E6-DDD25EF5C833}"/>
              </a:ext>
            </a:extLst>
          </p:cNvPr>
          <p:cNvSpPr txBox="1"/>
          <p:nvPr/>
        </p:nvSpPr>
        <p:spPr>
          <a:xfrm flipH="1">
            <a:off x="942560" y="6402961"/>
            <a:ext cx="10306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87BC327A-E3C8-4EEC-A4F8-75C486F9E6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02" y="5861491"/>
            <a:ext cx="867709" cy="567821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8D9044F-930E-4E92-B1C0-9EDEC9325C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410" y="5993288"/>
            <a:ext cx="417768" cy="40967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E4C94070-D0E8-4843-8C4D-4DC26D005A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778" y="5981176"/>
            <a:ext cx="417767" cy="421784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0DBDCFDD-121D-45C6-9773-14BE5768E1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889" y="6023914"/>
            <a:ext cx="591921" cy="395601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217531"/>
          </a:xfrm>
        </p:spPr>
        <p:txBody>
          <a:bodyPr>
            <a:normAutofit fontScale="90000"/>
          </a:bodyPr>
          <a:lstStyle/>
          <a:p>
            <a:r>
              <a:rPr lang="pl-PL" dirty="0"/>
              <a:t>Szkolenie z zakresu przygotowania wniosku na operacje w zakresie </a:t>
            </a:r>
            <a:r>
              <a:rPr lang="pl-PL" b="1" dirty="0"/>
              <a:t>podejmowania działalności gospodarczej</a:t>
            </a:r>
            <a:r>
              <a:rPr lang="pl-PL" dirty="0"/>
              <a:t> przyznanie pomocy w ramach poddziałania 19.2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920737" y="2665826"/>
            <a:ext cx="9828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„Wsparcie na wdrażanie operacji w ramach strategii rozwoju lokalnego kierowanego przez społeczność” objętego PROW na lata 2014-2020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963638" y="4670474"/>
            <a:ext cx="978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Prowadzący: Damian Niski						Łukta 06.05.2022 r.</a:t>
            </a:r>
          </a:p>
        </p:txBody>
      </p:sp>
    </p:spTree>
    <p:extLst>
      <p:ext uri="{BB962C8B-B14F-4D97-AF65-F5344CB8AC3E}">
        <p14:creationId xmlns:p14="http://schemas.microsoft.com/office/powerpoint/2010/main" val="844232072"/>
      </p:ext>
    </p:extLst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BCC39-026A-432F-94E6-DDD25EF5C833}"/>
              </a:ext>
            </a:extLst>
          </p:cNvPr>
          <p:cNvSpPr txBox="1"/>
          <p:nvPr/>
        </p:nvSpPr>
        <p:spPr>
          <a:xfrm flipH="1">
            <a:off x="942560" y="6402961"/>
            <a:ext cx="10306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87BC327A-E3C8-4EEC-A4F8-75C486F9E6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02" y="5861491"/>
            <a:ext cx="867709" cy="567821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8D9044F-930E-4E92-B1C0-9EDEC9325C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410" y="5993288"/>
            <a:ext cx="417768" cy="40967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E4C94070-D0E8-4843-8C4D-4DC26D005A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778" y="5981176"/>
            <a:ext cx="417767" cy="421784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0DBDCFDD-121D-45C6-9773-14BE5768E1B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889" y="6023914"/>
            <a:ext cx="591921" cy="395601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„Koszty kwalifikowalne”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46847" y="1199071"/>
            <a:ext cx="110714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pl-PL" sz="2400" dirty="0"/>
              <a:t>ogólne (max 10% pozostałych kosztów)</a:t>
            </a:r>
          </a:p>
          <a:p>
            <a:pPr marL="457200" indent="-457200">
              <a:buFont typeface="+mj-lt"/>
              <a:buAutoNum type="arabicParenR"/>
            </a:pPr>
            <a:r>
              <a:rPr lang="pl-PL" sz="2400" dirty="0"/>
              <a:t>zakupu robót budowlanych lub usług,</a:t>
            </a:r>
          </a:p>
          <a:p>
            <a:pPr marL="457200" indent="-457200">
              <a:buFont typeface="+mj-lt"/>
              <a:buAutoNum type="arabicParenR"/>
            </a:pPr>
            <a:r>
              <a:rPr lang="pl-PL" sz="2400" dirty="0"/>
              <a:t>zakupu lub rozwoju oprogramowania komputerowego oraz zakupu patentów, licencji lub wynagrodzeń za przeniesienie autorskich praw majątkowych lub znaków towarowych,</a:t>
            </a:r>
          </a:p>
          <a:p>
            <a:pPr marL="457200" indent="-457200">
              <a:buFont typeface="+mj-lt"/>
              <a:buAutoNum type="arabicParenR"/>
            </a:pPr>
            <a:r>
              <a:rPr lang="pl-PL" sz="2400" strike="sngStrike" dirty="0"/>
              <a:t>najmu lub dzierżawy maszyn, wyposażenia lub nieruchomości,</a:t>
            </a:r>
          </a:p>
          <a:p>
            <a:pPr marL="457200" indent="-457200">
              <a:buFont typeface="+mj-lt"/>
              <a:buAutoNum type="arabicParenR"/>
            </a:pPr>
            <a:r>
              <a:rPr lang="pl-PL" sz="2400" dirty="0"/>
              <a:t>zakupu nowych maszyn lub wyposażenia, </a:t>
            </a:r>
            <a:r>
              <a:rPr lang="pl-PL" sz="2400" strike="sngStrike" dirty="0"/>
              <a:t>a w przypadku operacji w zakresie określonym w § 2 ust. 1 </a:t>
            </a:r>
            <a:r>
              <a:rPr lang="pl-PL" sz="2400" strike="sngStrike" dirty="0" err="1"/>
              <a:t>pkt</a:t>
            </a:r>
            <a:r>
              <a:rPr lang="pl-PL" sz="2400" strike="sngStrike" dirty="0"/>
              <a:t> 5 - również używanych maszyn lub wyposażenia, stanowiących eksponaty,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844232072"/>
      </p:ext>
    </p:extLst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BCC39-026A-432F-94E6-DDD25EF5C833}"/>
              </a:ext>
            </a:extLst>
          </p:cNvPr>
          <p:cNvSpPr txBox="1"/>
          <p:nvPr/>
        </p:nvSpPr>
        <p:spPr>
          <a:xfrm flipH="1">
            <a:off x="942560" y="6402961"/>
            <a:ext cx="10306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87BC327A-E3C8-4EEC-A4F8-75C486F9E6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02" y="5861491"/>
            <a:ext cx="867709" cy="567821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8D9044F-930E-4E92-B1C0-9EDEC9325C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410" y="5993288"/>
            <a:ext cx="417768" cy="40967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E4C94070-D0E8-4843-8C4D-4DC26D005A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778" y="5981176"/>
            <a:ext cx="417767" cy="421784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0DBDCFDD-121D-45C6-9773-14BE5768E1B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889" y="6023914"/>
            <a:ext cx="591921" cy="395601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„Koszty kwalifikowalne” c.d.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46847" y="1199071"/>
            <a:ext cx="110714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 startAt="6"/>
            </a:pPr>
            <a:r>
              <a:rPr lang="pl-PL" sz="2400" dirty="0"/>
              <a:t>zakupu nowych środków transportu, z wyłączeniem zakupu samochodów osobowych przeznaczonych do przewozu mniej niż 8 osób łącznie z kierowcą,</a:t>
            </a:r>
          </a:p>
          <a:p>
            <a:pPr marL="457200" indent="-457200">
              <a:buFont typeface="+mj-lt"/>
              <a:buAutoNum type="arabicParenR" startAt="6"/>
            </a:pPr>
            <a:r>
              <a:rPr lang="pl-PL" sz="2400" dirty="0"/>
              <a:t>zakupu nowych rzeczy innych niż wymienione w </a:t>
            </a:r>
            <a:r>
              <a:rPr lang="pl-PL" sz="2400" dirty="0" err="1"/>
              <a:t>pkt</a:t>
            </a:r>
            <a:r>
              <a:rPr lang="pl-PL" sz="2400" dirty="0"/>
              <a:t> 5 i 6,</a:t>
            </a:r>
            <a:r>
              <a:rPr lang="pl-PL" sz="2400" strike="sngStrike" dirty="0"/>
              <a:t> w tym materiałów, </a:t>
            </a:r>
            <a:endParaRPr lang="pl-PL" sz="24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arenR" startAt="8"/>
            </a:pPr>
            <a:r>
              <a:rPr lang="pl-PL" sz="2400" strike="sngStrike" dirty="0"/>
              <a:t>wynagrodzenia i innych świadczeń, o których mowa w Kodeksie pracy (…)</a:t>
            </a:r>
          </a:p>
          <a:p>
            <a:pPr marL="457200" indent="-457200">
              <a:buFont typeface="+mj-lt"/>
              <a:buAutoNum type="arabicParenR" startAt="8"/>
            </a:pPr>
            <a:r>
              <a:rPr lang="pl-PL" sz="2400" dirty="0"/>
              <a:t>podatku od towarów i usług (VAT), zgodnie z art. 69 ust. 3 lit. c rozporządzenia nr 1303/2013 </a:t>
            </a:r>
            <a:r>
              <a:rPr lang="pl-PL" sz="2400" u="sng" dirty="0"/>
              <a:t>(jeżeli wnioskodawca nie ma możliwości jego odzyskania) </a:t>
            </a:r>
          </a:p>
          <a:p>
            <a:pPr marL="457200" indent="-457200">
              <a:buFont typeface="+mj-lt"/>
              <a:buAutoNum type="arabicParenR" startAt="8"/>
            </a:pPr>
            <a:endParaRPr lang="pl-PL" sz="2400" dirty="0"/>
          </a:p>
          <a:p>
            <a:pPr marL="457200" indent="-457200"/>
            <a:r>
              <a:rPr lang="pl-PL" sz="2400" dirty="0"/>
              <a:t>Koszty, które są uzasadnione zakresem operacji, niezbędne do osiągnięcia jej celu oraz racjonalne.</a:t>
            </a:r>
          </a:p>
        </p:txBody>
      </p:sp>
    </p:spTree>
    <p:extLst>
      <p:ext uri="{BB962C8B-B14F-4D97-AF65-F5344CB8AC3E}">
        <p14:creationId xmlns:p14="http://schemas.microsoft.com/office/powerpoint/2010/main" val="844232072"/>
      </p:ext>
    </p:extLst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BCC39-026A-432F-94E6-DDD25EF5C833}"/>
              </a:ext>
            </a:extLst>
          </p:cNvPr>
          <p:cNvSpPr txBox="1"/>
          <p:nvPr/>
        </p:nvSpPr>
        <p:spPr>
          <a:xfrm flipH="1">
            <a:off x="942560" y="6402961"/>
            <a:ext cx="10306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87BC327A-E3C8-4EEC-A4F8-75C486F9E6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02" y="5861491"/>
            <a:ext cx="867709" cy="567821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8D9044F-930E-4E92-B1C0-9EDEC9325C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410" y="5993288"/>
            <a:ext cx="417768" cy="40967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E4C94070-D0E8-4843-8C4D-4DC26D005A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778" y="5981176"/>
            <a:ext cx="417767" cy="421784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0DBDCFDD-121D-45C6-9773-14BE5768E1B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889" y="6023914"/>
            <a:ext cx="591921" cy="395601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„Koszty kwalifikowalne” c.d.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46847" y="1199071"/>
            <a:ext cx="110714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pl-PL" sz="2400" dirty="0"/>
              <a:t>Można ponosić od dnia, w którym została zawarta umowa, a w przypadku kosztów ogólnych* - od dnia 1 stycznia 2014 r.</a:t>
            </a:r>
            <a:endParaRPr lang="pl-PL" sz="2400" dirty="0">
              <a:solidFill>
                <a:srgbClr val="FF0000"/>
              </a:solidFill>
            </a:endParaRPr>
          </a:p>
          <a:p>
            <a:pPr marL="457200" indent="-457200">
              <a:buAutoNum type="alphaLcParenR"/>
            </a:pPr>
            <a:r>
              <a:rPr lang="pl-PL" sz="2400" dirty="0"/>
              <a:t>w formie rozliczenia pieniężnego (gotówka, karta, przelew z konta firmowego)</a:t>
            </a:r>
          </a:p>
          <a:p>
            <a:pPr marL="457200" indent="-457200">
              <a:buAutoNum type="alphaLcParenR" startAt="3"/>
            </a:pPr>
            <a:r>
              <a:rPr lang="pl-PL" sz="2400" b="1" dirty="0"/>
              <a:t>uwzględnione w oddzielnym systemie rachunkowości albo do ich identyfikacji wykorzystano odpowiedni kod rachunkowy,</a:t>
            </a:r>
          </a:p>
          <a:p>
            <a:pPr marL="457200" indent="-457200"/>
            <a:r>
              <a:rPr lang="pl-PL" sz="2400" dirty="0"/>
              <a:t>	- w przypadku </a:t>
            </a:r>
            <a:r>
              <a:rPr lang="pl-PL" sz="2400" dirty="0" err="1"/>
              <a:t>KPiR</a:t>
            </a:r>
            <a:r>
              <a:rPr lang="pl-PL" sz="2400" dirty="0"/>
              <a:t> wystarczy prowadzić wykaz faktur</a:t>
            </a:r>
          </a:p>
        </p:txBody>
      </p:sp>
    </p:spTree>
    <p:extLst>
      <p:ext uri="{BB962C8B-B14F-4D97-AF65-F5344CB8AC3E}">
        <p14:creationId xmlns:p14="http://schemas.microsoft.com/office/powerpoint/2010/main" val="844232072"/>
      </p:ext>
    </p:extLst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BCC39-026A-432F-94E6-DDD25EF5C833}"/>
              </a:ext>
            </a:extLst>
          </p:cNvPr>
          <p:cNvSpPr txBox="1"/>
          <p:nvPr/>
        </p:nvSpPr>
        <p:spPr>
          <a:xfrm flipH="1">
            <a:off x="942560" y="6402961"/>
            <a:ext cx="10306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87BC327A-E3C8-4EEC-A4F8-75C486F9E6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02" y="5861491"/>
            <a:ext cx="867709" cy="567821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8D9044F-930E-4E92-B1C0-9EDEC9325C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410" y="5993288"/>
            <a:ext cx="417768" cy="40967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E4C94070-D0E8-4843-8C4D-4DC26D005A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778" y="5981176"/>
            <a:ext cx="417767" cy="421784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0DBDCFDD-121D-45C6-9773-14BE5768E1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889" y="6023914"/>
            <a:ext cx="591921" cy="395601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Wniosek o płatność I transzy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46847" y="1199071"/>
            <a:ext cx="110714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Środki finansowe z tytułu pomocy są wypłacane </a:t>
            </a:r>
            <a:r>
              <a:rPr lang="pl-PL" sz="2400" b="1" dirty="0"/>
              <a:t>w dwóch transzach</a:t>
            </a:r>
            <a:r>
              <a:rPr lang="pl-PL" sz="2400" dirty="0"/>
              <a:t>, z tym że:</a:t>
            </a:r>
          </a:p>
          <a:p>
            <a:r>
              <a:rPr lang="pl-PL" sz="2400" dirty="0"/>
              <a:t>1) pierwsza transza pomocy obejmuje 80% kwoty przyznanej pomocy i jest wypłacana, jeżeli beneficjent:</a:t>
            </a:r>
            <a:endParaRPr lang="pl-PL" sz="2400" u="sng" dirty="0">
              <a:solidFill>
                <a:srgbClr val="FF0000"/>
              </a:solidFill>
            </a:endParaRPr>
          </a:p>
          <a:p>
            <a:pPr marL="457200" indent="-457200">
              <a:buAutoNum type="alphaLcParenR"/>
            </a:pPr>
            <a:r>
              <a:rPr lang="pl-PL" sz="2400" b="1" dirty="0"/>
              <a:t>złożył wniosek o wpis działalności gospodarczej</a:t>
            </a:r>
            <a:r>
              <a:rPr lang="pl-PL" sz="2400" dirty="0"/>
              <a:t>, do której stosuje się przepisy ustawy z dnia 6 marca 2018 r. - Prawo przedsiębiorców, która będzie podjęta we własnym imieniu, do Centralnej Ewidencji i Informacji o Działalności Gospodarczej (CEIDG) i dokonano wpisu tej działalności do CEIDG,</a:t>
            </a:r>
          </a:p>
          <a:p>
            <a:pPr marL="457200" indent="-457200">
              <a:buAutoNum type="alphaLcParenR"/>
            </a:pPr>
            <a:r>
              <a:rPr lang="pl-PL" sz="2400" b="1" dirty="0"/>
              <a:t>uzyskał pozwolenia, zezwolenia i inne decyzje, w tym ostateczną decyzję o środowiskowych uwarunkowaniach</a:t>
            </a:r>
            <a:r>
              <a:rPr lang="pl-PL" sz="2400" dirty="0"/>
              <a:t>, których uzyskanie jest wymagane przez odrębne przepisy do realizacji inwestycji objętych operacją;</a:t>
            </a:r>
          </a:p>
          <a:p>
            <a:endParaRPr lang="pl-PL" sz="2400" b="1" dirty="0">
              <a:solidFill>
                <a:srgbClr val="FF0000"/>
              </a:solidFill>
            </a:endParaRPr>
          </a:p>
          <a:p>
            <a:r>
              <a:rPr lang="pl-PL" sz="2400" b="1" dirty="0">
                <a:solidFill>
                  <a:srgbClr val="FF0000"/>
                </a:solidFill>
              </a:rPr>
              <a:t>Pierwszy wniosek o płatność należy złożyć w terminie 3 miesięcy od podpisania umowy</a:t>
            </a:r>
          </a:p>
          <a:p>
            <a:pPr marL="457200" indent="-457200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844232072"/>
      </p:ext>
    </p:extLst>
  </p:cSld>
  <p:clrMapOvr>
    <a:masterClrMapping/>
  </p:clrMapOvr>
  <p:transition spd="slow"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BCC39-026A-432F-94E6-DDD25EF5C833}"/>
              </a:ext>
            </a:extLst>
          </p:cNvPr>
          <p:cNvSpPr txBox="1"/>
          <p:nvPr/>
        </p:nvSpPr>
        <p:spPr>
          <a:xfrm flipH="1">
            <a:off x="942560" y="6402961"/>
            <a:ext cx="10306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87BC327A-E3C8-4EEC-A4F8-75C486F9E6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02" y="5861491"/>
            <a:ext cx="867709" cy="567821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8D9044F-930E-4E92-B1C0-9EDEC9325C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410" y="5993288"/>
            <a:ext cx="417768" cy="40967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E4C94070-D0E8-4843-8C4D-4DC26D005A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778" y="5981176"/>
            <a:ext cx="417767" cy="421784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0DBDCFDD-121D-45C6-9773-14BE5768E1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889" y="6023914"/>
            <a:ext cx="591921" cy="395601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Wniosek o płatność II transzy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46847" y="1199071"/>
            <a:ext cx="110714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1. Druga transza obejmuje 20% kwoty przyznanej pomocy i jest wypłacana, jeżeli:</a:t>
            </a:r>
          </a:p>
          <a:p>
            <a:r>
              <a:rPr lang="pl-PL" sz="2400" dirty="0"/>
              <a:t>a) operacja została zrealizowana zgodnie z biznesplanem</a:t>
            </a:r>
          </a:p>
          <a:p>
            <a:r>
              <a:rPr lang="pl-PL" sz="2400" dirty="0"/>
              <a:t>b) beneficjent podjął we własnym imieniu działalność gospodarczą</a:t>
            </a:r>
          </a:p>
          <a:p>
            <a:r>
              <a:rPr lang="pl-PL" sz="2400" dirty="0"/>
              <a:t>– </a:t>
            </a:r>
            <a:r>
              <a:rPr lang="pl-PL" sz="2400" b="1" dirty="0"/>
              <a:t>zgłosił się do </a:t>
            </a:r>
            <a:r>
              <a:rPr lang="pl-PL" sz="2400" dirty="0"/>
              <a:t>ubezpieczenia emerytalnego, ubezpieczeń rentowych i ubezpieczenia wypadkowego na podstawie przepisów o systemie </a:t>
            </a:r>
            <a:r>
              <a:rPr lang="pl-PL" sz="2400" b="1" dirty="0"/>
              <a:t>ubezpieczeń społecznych </a:t>
            </a:r>
            <a:r>
              <a:rPr lang="pl-PL" sz="2400" dirty="0"/>
              <a:t>z tytułu wykonywania tej działalności</a:t>
            </a:r>
          </a:p>
          <a:p>
            <a:r>
              <a:rPr lang="pl-PL" sz="2400" dirty="0"/>
              <a:t>– </a:t>
            </a:r>
            <a:r>
              <a:rPr lang="pl-PL" sz="2400" b="1" dirty="0"/>
              <a:t>utworzył co najmniej jedno miejsce pracy </a:t>
            </a:r>
            <a:r>
              <a:rPr lang="pl-PL" sz="2400" dirty="0"/>
              <a:t>w przeliczeniu na pełne etaty średnioroczne i zatrudnił osobę, dla której zostało utworzone to miejsce pracy, na podstawie umowy o pracę </a:t>
            </a:r>
            <a:r>
              <a:rPr lang="pl-PL" sz="2400" b="1" dirty="0"/>
              <a:t>lub zgłosił się do ubezpieczenia</a:t>
            </a:r>
            <a:r>
              <a:rPr lang="pl-PL" sz="2400" dirty="0"/>
              <a:t> emerytalnego, ubezpieczeń rentowych i ubezpieczenia wypadkowego na podstawie przepisów o systemie ubezpieczeń społecznych z tytułu wykonywania tej działalności i podlega tym ubezpieczeniom.</a:t>
            </a:r>
          </a:p>
          <a:p>
            <a:pPr marL="457200" indent="-457200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844232072"/>
      </p:ext>
    </p:extLst>
  </p:cSld>
  <p:clrMapOvr>
    <a:masterClrMapping/>
  </p:clrMapOvr>
  <p:transition spd="slow"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BCC39-026A-432F-94E6-DDD25EF5C833}"/>
              </a:ext>
            </a:extLst>
          </p:cNvPr>
          <p:cNvSpPr txBox="1"/>
          <p:nvPr/>
        </p:nvSpPr>
        <p:spPr>
          <a:xfrm flipH="1">
            <a:off x="942560" y="6402961"/>
            <a:ext cx="10306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87BC327A-E3C8-4EEC-A4F8-75C486F9E6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02" y="5861491"/>
            <a:ext cx="867709" cy="567821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8D9044F-930E-4E92-B1C0-9EDEC9325C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410" y="5993288"/>
            <a:ext cx="417768" cy="40967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E4C94070-D0E8-4843-8C4D-4DC26D005A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778" y="5981176"/>
            <a:ext cx="417767" cy="421784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0DBDCFDD-121D-45C6-9773-14BE5768E1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889" y="6023914"/>
            <a:ext cx="591921" cy="395601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Ile to potrwa?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46847" y="1444168"/>
            <a:ext cx="1095821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arenR"/>
            </a:pPr>
            <a:r>
              <a:rPr lang="pl-PL" sz="2400" dirty="0"/>
              <a:t>Nabór trwa od 9 do 23 maja 2022 do godz. 12.00.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arenR"/>
            </a:pPr>
            <a:r>
              <a:rPr lang="pl-PL" sz="2400" dirty="0"/>
              <a:t>W najpóźniej do 22 lipca 2022 Rada LGD wybiera projekty do realizacji w ramach dostępnego limitu środków i ustala kwotę wsparcia.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arenR"/>
            </a:pPr>
            <a:r>
              <a:rPr lang="pl-PL" sz="2400" dirty="0"/>
              <a:t>W terminie 7 dni od posiedzenia LGD informuje beneficjentów i publikuje listy operacji zgodnych/niezgodnych z LSR i Programem, wybranych/niewybranych do realizacji - w treści pisma ze strony LGD pojawia się informacja o możliwości wniesienia protestu.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arenR"/>
            </a:pPr>
            <a:r>
              <a:rPr lang="pl-PL" sz="2400" dirty="0"/>
              <a:t>Wnioskodawca </a:t>
            </a:r>
            <a:r>
              <a:rPr lang="pl-PL" sz="2400" b="1" dirty="0"/>
              <a:t>w terminie 7 dni</a:t>
            </a:r>
            <a:r>
              <a:rPr lang="pl-PL" sz="2400" dirty="0"/>
              <a:t> może wnieść protest.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arenR"/>
            </a:pPr>
            <a:r>
              <a:rPr lang="pl-PL" sz="2400" dirty="0"/>
              <a:t>Urząd Marszałkowski ma </a:t>
            </a:r>
            <a:r>
              <a:rPr lang="pl-PL" sz="2400" b="1" dirty="0"/>
              <a:t>4 </a:t>
            </a:r>
            <a:r>
              <a:rPr lang="pl-PL" sz="2400" dirty="0"/>
              <a:t>miesiące na wezwanie do usunięcia oczywistych omyłek </a:t>
            </a:r>
            <a:r>
              <a:rPr lang="pl-PL" sz="2400" dirty="0">
                <a:solidFill>
                  <a:srgbClr val="FF0000"/>
                </a:solidFill>
              </a:rPr>
              <a:t>(+7 dni – wstrzymuje bieg rozpatrywania wniosku) </a:t>
            </a:r>
            <a:r>
              <a:rPr lang="pl-PL" sz="2400" dirty="0"/>
              <a:t>lub zaproszenia na podpisanie umowy.</a:t>
            </a:r>
            <a:r>
              <a:rPr lang="pl-PL" sz="2400" dirty="0">
                <a:solidFill>
                  <a:srgbClr val="FF0000"/>
                </a:solidFill>
              </a:rPr>
              <a:t>  </a:t>
            </a:r>
            <a:r>
              <a:rPr lang="pl-PL" sz="2400" dirty="0"/>
              <a:t>(listopad 2022)</a:t>
            </a:r>
          </a:p>
        </p:txBody>
      </p:sp>
      <p:pic>
        <p:nvPicPr>
          <p:cNvPr id="11" name="Picture 2" descr="Plik:Noun Calendar 1689573.png – Wikimedia Polsk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228081" y="190811"/>
            <a:ext cx="1737675" cy="15041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44232072"/>
      </p:ext>
    </p:extLst>
  </p:cSld>
  <p:clrMapOvr>
    <a:masterClrMapping/>
  </p:clrMapOvr>
  <p:transition spd="slow"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BCC39-026A-432F-94E6-DDD25EF5C833}"/>
              </a:ext>
            </a:extLst>
          </p:cNvPr>
          <p:cNvSpPr txBox="1"/>
          <p:nvPr/>
        </p:nvSpPr>
        <p:spPr>
          <a:xfrm flipH="1">
            <a:off x="942560" y="6402961"/>
            <a:ext cx="10306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87BC327A-E3C8-4EEC-A4F8-75C486F9E6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02" y="5861491"/>
            <a:ext cx="867709" cy="567821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8D9044F-930E-4E92-B1C0-9EDEC9325C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410" y="5993288"/>
            <a:ext cx="417768" cy="40967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E4C94070-D0E8-4843-8C4D-4DC26D005A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778" y="5981176"/>
            <a:ext cx="417767" cy="421784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0DBDCFDD-121D-45C6-9773-14BE5768E1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889" y="6023914"/>
            <a:ext cx="591921" cy="395601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Wezwanie do uzupełnień przez LGD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462005" y="1055803"/>
            <a:ext cx="1119895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2000" dirty="0"/>
              <a:t>Biuro LGD w ramach oceny wstępnej może jednokrotnie wezwać Wnioskodawcę do złożenia wyjaśnień lub uzupełnień brakujących dokumentów w terminie 7 dni od otrzymania pisma w przypadku, gdy:</a:t>
            </a:r>
          </a:p>
          <a:p>
            <a:pPr lvl="0"/>
            <a:endParaRPr lang="pl-PL" sz="2000" dirty="0"/>
          </a:p>
          <a:p>
            <a:pPr marL="457200" lvl="0" indent="-457200">
              <a:buAutoNum type="alphaLcParenR"/>
            </a:pPr>
            <a:r>
              <a:rPr lang="pl-PL" sz="2000" b="1" dirty="0"/>
              <a:t>dany dokument nie został załączony </a:t>
            </a:r>
            <a:r>
              <a:rPr lang="pl-PL" sz="2000" dirty="0"/>
              <a:t>do wniosku pomimo zaznaczenia w formularzu wniosku, iż Wnioskodawca go załącza oraz;</a:t>
            </a:r>
          </a:p>
          <a:p>
            <a:pPr marL="457200" lvl="0" indent="-457200">
              <a:buAutoNum type="alphaLcParenR"/>
            </a:pPr>
            <a:endParaRPr lang="pl-PL" sz="2000" dirty="0"/>
          </a:p>
          <a:p>
            <a:pPr marL="457200" lvl="0" indent="-457200">
              <a:buAutoNum type="alphaLcParenR"/>
            </a:pPr>
            <a:r>
              <a:rPr lang="pl-PL" sz="2000" b="1" dirty="0"/>
              <a:t>dany dokument nie został załączony </a:t>
            </a:r>
            <a:r>
              <a:rPr lang="pl-PL" sz="2000" dirty="0"/>
              <a:t>(niezależnie od deklaracji Wnioskodawcy wyrażonej we wniosku), a z formularza wniosku wynika, że jest to </a:t>
            </a:r>
            <a:r>
              <a:rPr lang="pl-PL" sz="2000" b="1" dirty="0"/>
              <a:t>dokument obowiązkowy</a:t>
            </a:r>
            <a:r>
              <a:rPr lang="pl-PL" sz="2000" dirty="0"/>
              <a:t>;</a:t>
            </a:r>
          </a:p>
          <a:p>
            <a:pPr marL="457200" lvl="0" indent="-457200">
              <a:buAutoNum type="alphaLcParenR"/>
            </a:pPr>
            <a:endParaRPr lang="pl-PL" sz="2000" dirty="0"/>
          </a:p>
          <a:p>
            <a:pPr marL="457200" lvl="0" indent="-457200">
              <a:buAutoNum type="alphaLcParenR"/>
            </a:pPr>
            <a:r>
              <a:rPr lang="pl-PL" sz="2000" dirty="0"/>
              <a:t>informacje zawarte we wniosku o przyznanie pomocy oraz załącznikach </a:t>
            </a:r>
            <a:r>
              <a:rPr lang="pl-PL" sz="2000" b="1" dirty="0"/>
              <a:t>są rozbieżne</a:t>
            </a:r>
            <a:r>
              <a:rPr lang="pl-PL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4232072"/>
      </p:ext>
    </p:extLst>
  </p:cSld>
  <p:clrMapOvr>
    <a:masterClrMapping/>
  </p:clrMapOvr>
  <p:transition spd="slow"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BCC39-026A-432F-94E6-DDD25EF5C833}"/>
              </a:ext>
            </a:extLst>
          </p:cNvPr>
          <p:cNvSpPr txBox="1"/>
          <p:nvPr/>
        </p:nvSpPr>
        <p:spPr>
          <a:xfrm flipH="1">
            <a:off x="942560" y="6402961"/>
            <a:ext cx="10306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87BC327A-E3C8-4EEC-A4F8-75C486F9E6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02" y="5861491"/>
            <a:ext cx="867709" cy="567821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8D9044F-930E-4E92-B1C0-9EDEC9325C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410" y="5993288"/>
            <a:ext cx="417768" cy="40967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E4C94070-D0E8-4843-8C4D-4DC26D005A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778" y="5981176"/>
            <a:ext cx="417767" cy="421784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0DBDCFDD-121D-45C6-9773-14BE5768E1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889" y="6023914"/>
            <a:ext cx="591921" cy="395601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Możliwość wniesienia protestu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462005" y="1055803"/>
            <a:ext cx="11198951" cy="5032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2000" dirty="0"/>
              <a:t>Jeżeli operacja:</a:t>
            </a:r>
          </a:p>
          <a:p>
            <a:pPr marL="180975" lvl="0" indent="-180975">
              <a:buFont typeface="Arial" pitchFamily="34" charset="0"/>
              <a:buChar char="•"/>
            </a:pPr>
            <a:r>
              <a:rPr lang="pl-PL" sz="2000" dirty="0"/>
              <a:t>uzyskała negatywną ocenę zgodności z LSR albo</a:t>
            </a:r>
          </a:p>
          <a:p>
            <a:pPr marL="180975" lvl="0" indent="-180975">
              <a:buFont typeface="Arial" pitchFamily="34" charset="0"/>
              <a:buChar char="•"/>
            </a:pPr>
            <a:r>
              <a:rPr lang="pl-PL" sz="2000" dirty="0"/>
              <a:t>nie uzyskała minimalnej liczby punktów, albo</a:t>
            </a:r>
          </a:p>
          <a:p>
            <a:pPr marL="180975" lvl="0" indent="-180975">
              <a:buFont typeface="Arial" pitchFamily="34" charset="0"/>
              <a:buChar char="•"/>
            </a:pPr>
            <a:r>
              <a:rPr lang="pl-PL" sz="2000" dirty="0"/>
              <a:t>w dniu przekazania przez LGD wniosków o udzielenie wsparcia, do zarządu województwa nie mieści się w limicie środków wskazanym w ogłoszeniu o naborze tych wniosków (nie może stanowić wyłącznej przesłanki wniesienia protestu)</a:t>
            </a:r>
          </a:p>
          <a:p>
            <a:pPr marL="180975" lvl="0" indent="-180975">
              <a:buFont typeface="Arial" pitchFamily="34" charset="0"/>
              <a:buChar char="•"/>
            </a:pPr>
            <a:r>
              <a:rPr lang="pl-PL" sz="2000" dirty="0"/>
              <a:t>ustalenia przez LGD kwoty wsparcia niższej niż wnioskowana.</a:t>
            </a:r>
          </a:p>
          <a:p>
            <a:pPr lvl="0"/>
            <a:endParaRPr lang="pl-PL" sz="800" dirty="0"/>
          </a:p>
          <a:p>
            <a:pPr lvl="0"/>
            <a:r>
              <a:rPr lang="pl-PL" sz="2000" dirty="0"/>
              <a:t>Wnioskodawca </a:t>
            </a:r>
            <a:r>
              <a:rPr lang="pl-PL" sz="2000" b="1" dirty="0"/>
              <a:t>w terminie 7 dni</a:t>
            </a:r>
            <a:r>
              <a:rPr lang="pl-PL" sz="2000" dirty="0"/>
              <a:t> może wnieść protest w formie pisemnej do Zarządu Województwa za pośrednictwem LGD</a:t>
            </a:r>
          </a:p>
          <a:p>
            <a:pPr lvl="0"/>
            <a:endParaRPr lang="pl-PL" sz="800" dirty="0"/>
          </a:p>
          <a:p>
            <a:pPr lvl="0"/>
            <a:r>
              <a:rPr lang="pl-PL" sz="2000" dirty="0"/>
              <a:t>LGD w terminie </a:t>
            </a:r>
            <a:r>
              <a:rPr lang="pl-PL" sz="2000" b="1" dirty="0"/>
              <a:t>14 dni </a:t>
            </a:r>
            <a:r>
              <a:rPr lang="pl-PL" sz="2000" dirty="0"/>
              <a:t>weryfikuje wyniki dokonanej przez siebie oceny operacji w zakresie kryteriów i zarzutów podnoszonych w proteście oraz:</a:t>
            </a:r>
          </a:p>
          <a:p>
            <a:pPr marL="180975" lvl="0" indent="-180975">
              <a:buFont typeface="Arial" pitchFamily="34" charset="0"/>
              <a:buChar char="•"/>
            </a:pPr>
            <a:r>
              <a:rPr lang="pl-PL" sz="2000" b="1" dirty="0"/>
              <a:t>dokonuje zmiany podjętego rozstrzygnięcia</a:t>
            </a:r>
            <a:r>
              <a:rPr lang="pl-PL" sz="2000" dirty="0"/>
              <a:t>, </a:t>
            </a:r>
          </a:p>
          <a:p>
            <a:pPr marL="180975" lvl="0" indent="-180975">
              <a:buFont typeface="Arial" pitchFamily="34" charset="0"/>
              <a:buChar char="•"/>
            </a:pPr>
            <a:r>
              <a:rPr lang="pl-PL" sz="2000" b="1" dirty="0"/>
              <a:t>kieruje protest </a:t>
            </a:r>
            <a:r>
              <a:rPr lang="pl-PL" sz="2000" dirty="0"/>
              <a:t>wraz z otrzymaną od wnioskodawcy dokumentacją </a:t>
            </a:r>
            <a:r>
              <a:rPr lang="pl-PL" sz="2000" b="1" dirty="0"/>
              <a:t>do zarządu województwa</a:t>
            </a:r>
            <a:r>
              <a:rPr lang="pl-PL" sz="2000" dirty="0"/>
              <a:t>, załączając do niego stanowisko dotyczące braku podstaw do zmiany podjętego rozstrzygnięcia, oraz informuje wnioskodawcę o przekazaniu protestu.</a:t>
            </a:r>
          </a:p>
        </p:txBody>
      </p:sp>
      <p:pic>
        <p:nvPicPr>
          <p:cNvPr id="1028" name="Picture 4" descr="Protest Strike Demonstration Demonstrator Comments - Protests Pictogram Clipart (980x752), Png Downloa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369485" y="220662"/>
            <a:ext cx="1618691" cy="12420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44232072"/>
      </p:ext>
    </p:extLst>
  </p:cSld>
  <p:clrMapOvr>
    <a:masterClrMapping/>
  </p:clrMapOvr>
  <p:transition spd="slow"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BCC39-026A-432F-94E6-DDD25EF5C833}"/>
              </a:ext>
            </a:extLst>
          </p:cNvPr>
          <p:cNvSpPr txBox="1"/>
          <p:nvPr/>
        </p:nvSpPr>
        <p:spPr>
          <a:xfrm flipH="1">
            <a:off x="942560" y="6402961"/>
            <a:ext cx="10306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87BC327A-E3C8-4EEC-A4F8-75C486F9E6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02" y="5861491"/>
            <a:ext cx="867709" cy="567821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8D9044F-930E-4E92-B1C0-9EDEC9325C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410" y="5993288"/>
            <a:ext cx="417768" cy="40967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E4C94070-D0E8-4843-8C4D-4DC26D005A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778" y="5981176"/>
            <a:ext cx="417767" cy="421784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0DBDCFDD-121D-45C6-9773-14BE5768E1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889" y="6023914"/>
            <a:ext cx="591921" cy="395601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Omówienie dokumentacji konkursowej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46847" y="1444168"/>
            <a:ext cx="11071412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arenR"/>
            </a:pPr>
            <a:r>
              <a:rPr lang="pl-PL" sz="2400" dirty="0"/>
              <a:t>Wniosek o przyznanie pomocy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arenR"/>
            </a:pPr>
            <a:r>
              <a:rPr lang="pl-PL" sz="2400" dirty="0"/>
              <a:t>Biznesplan </a:t>
            </a:r>
            <a:r>
              <a:rPr lang="pl-PL" sz="2400" dirty="0" err="1"/>
              <a:t>word</a:t>
            </a:r>
            <a:r>
              <a:rPr lang="pl-PL" sz="2400" dirty="0"/>
              <a:t> + </a:t>
            </a:r>
            <a:r>
              <a:rPr lang="pl-PL" sz="2400" dirty="0" err="1"/>
              <a:t>excel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844232072"/>
      </p:ext>
    </p:extLst>
  </p:cSld>
  <p:clrMapOvr>
    <a:masterClrMapping/>
  </p:clrMapOvr>
  <p:transition spd="slow"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BCC39-026A-432F-94E6-DDD25EF5C833}"/>
              </a:ext>
            </a:extLst>
          </p:cNvPr>
          <p:cNvSpPr txBox="1"/>
          <p:nvPr/>
        </p:nvSpPr>
        <p:spPr>
          <a:xfrm flipH="1">
            <a:off x="942560" y="6402961"/>
            <a:ext cx="10306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87BC327A-E3C8-4EEC-A4F8-75C486F9E6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02" y="5861491"/>
            <a:ext cx="867709" cy="567821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8D9044F-930E-4E92-B1C0-9EDEC9325C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410" y="5993288"/>
            <a:ext cx="417768" cy="40967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E4C94070-D0E8-4843-8C4D-4DC26D005A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778" y="5981176"/>
            <a:ext cx="417767" cy="421784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0DBDCFDD-121D-45C6-9773-14BE5768E1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889" y="6023914"/>
            <a:ext cx="591921" cy="395601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8773" y="2297620"/>
            <a:ext cx="10515600" cy="1682039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844232072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BCC39-026A-432F-94E6-DDD25EF5C833}"/>
              </a:ext>
            </a:extLst>
          </p:cNvPr>
          <p:cNvSpPr txBox="1"/>
          <p:nvPr/>
        </p:nvSpPr>
        <p:spPr>
          <a:xfrm flipH="1">
            <a:off x="942560" y="6402961"/>
            <a:ext cx="10306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87BC327A-E3C8-4EEC-A4F8-75C486F9E6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02" y="5861491"/>
            <a:ext cx="867709" cy="567821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8D9044F-930E-4E92-B1C0-9EDEC9325C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410" y="5993288"/>
            <a:ext cx="417768" cy="40967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E4C94070-D0E8-4843-8C4D-4DC26D005A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778" y="5981176"/>
            <a:ext cx="417767" cy="421784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0DBDCFDD-121D-45C6-9773-14BE5768E1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889" y="6023914"/>
            <a:ext cx="591921" cy="395601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Podstawa prawna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1082780" y="1199071"/>
            <a:ext cx="9828054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sz="2800" dirty="0"/>
              <a:t>Rozporządzenie Ministra Rolnictwa i Rozwoju Wsi z dnia 24 września 2015 r. </a:t>
            </a:r>
            <a:r>
              <a:rPr lang="pl-PL" sz="2800" b="1" dirty="0"/>
              <a:t>w sprawie szczegółowych warunków i trybu przyznawania pomocy finansowej w ramach poddziałania "Wsparcie na wdrażanie operacji w ramach strategii rozwoju lokalnego kierowanego przez społeczność" </a:t>
            </a:r>
            <a:r>
              <a:rPr lang="pl-PL" sz="2800" dirty="0"/>
              <a:t>objętego Programem Rozwoju Obszarów Wiejskich na lata 2014-2020</a:t>
            </a:r>
            <a:r>
              <a:rPr lang="pl-PL" sz="3200" b="1" dirty="0"/>
              <a:t>		</a:t>
            </a:r>
          </a:p>
          <a:p>
            <a:pPr indent="173038" algn="just">
              <a:spcAft>
                <a:spcPts val="600"/>
              </a:spcAft>
            </a:pPr>
            <a:r>
              <a:rPr lang="pl-PL" sz="3200" b="1" i="1" dirty="0"/>
              <a:t>			</a:t>
            </a:r>
            <a:r>
              <a:rPr lang="pl-PL" sz="2800" i="1" dirty="0">
                <a:solidFill>
                  <a:srgbClr val="FF0000"/>
                </a:solidFill>
              </a:rPr>
              <a:t>Ostatnie zmiany obowiązują od 4.01.2022 r.</a:t>
            </a:r>
          </a:p>
        </p:txBody>
      </p:sp>
    </p:spTree>
    <p:extLst>
      <p:ext uri="{BB962C8B-B14F-4D97-AF65-F5344CB8AC3E}">
        <p14:creationId xmlns:p14="http://schemas.microsoft.com/office/powerpoint/2010/main" val="844232072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BCC39-026A-432F-94E6-DDD25EF5C833}"/>
              </a:ext>
            </a:extLst>
          </p:cNvPr>
          <p:cNvSpPr txBox="1"/>
          <p:nvPr/>
        </p:nvSpPr>
        <p:spPr>
          <a:xfrm flipH="1">
            <a:off x="942560" y="6402961"/>
            <a:ext cx="10306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87BC327A-E3C8-4EEC-A4F8-75C486F9E6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02" y="5861491"/>
            <a:ext cx="867709" cy="567821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8D9044F-930E-4E92-B1C0-9EDEC9325C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410" y="5993288"/>
            <a:ext cx="417768" cy="40967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E4C94070-D0E8-4843-8C4D-4DC26D005A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778" y="5981176"/>
            <a:ext cx="417767" cy="421784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0DBDCFDD-121D-45C6-9773-14BE5768E1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889" y="6023914"/>
            <a:ext cx="591921" cy="395601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48118" y="596813"/>
            <a:ext cx="9914964" cy="449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le tekstowe 8"/>
          <p:cNvSpPr txBox="1"/>
          <p:nvPr/>
        </p:nvSpPr>
        <p:spPr>
          <a:xfrm>
            <a:off x="751086" y="4168590"/>
            <a:ext cx="98280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pl-PL" sz="2800" b="1" i="1" dirty="0"/>
              <a:t>Operacja może być realizowana na obszarze objętym LSR</a:t>
            </a:r>
            <a:br>
              <a:rPr lang="pl-PL" sz="2800" i="1" dirty="0"/>
            </a:br>
            <a:r>
              <a:rPr lang="pl-PL" sz="2800" i="1" dirty="0"/>
              <a:t>z wyłączeniem miast powyżej 20 tys. mieszkańców.</a:t>
            </a:r>
          </a:p>
          <a:p>
            <a:pPr marL="457200" indent="-457200"/>
            <a:r>
              <a:rPr lang="pl-PL" sz="2800" b="1" dirty="0"/>
              <a:t>Pomoc ma charakter pomocy de </a:t>
            </a:r>
            <a:r>
              <a:rPr lang="pl-PL" sz="2800" b="1" dirty="0" err="1"/>
              <a:t>minimis</a:t>
            </a:r>
            <a:endParaRPr lang="pl-PL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232072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BCC39-026A-432F-94E6-DDD25EF5C833}"/>
              </a:ext>
            </a:extLst>
          </p:cNvPr>
          <p:cNvSpPr txBox="1"/>
          <p:nvPr/>
        </p:nvSpPr>
        <p:spPr>
          <a:xfrm flipH="1">
            <a:off x="942560" y="6402961"/>
            <a:ext cx="10306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87BC327A-E3C8-4EEC-A4F8-75C486F9E6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02" y="5861491"/>
            <a:ext cx="867709" cy="567821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8D9044F-930E-4E92-B1C0-9EDEC9325C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410" y="5993288"/>
            <a:ext cx="417768" cy="40967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E4C94070-D0E8-4843-8C4D-4DC26D005A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778" y="5981176"/>
            <a:ext cx="417767" cy="421784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0DBDCFDD-121D-45C6-9773-14BE5768E1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889" y="6023914"/>
            <a:ext cx="591921" cy="395601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Z pomocy może skorzystać</a:t>
            </a:r>
          </a:p>
        </p:txBody>
      </p:sp>
      <p:pic>
        <p:nvPicPr>
          <p:cNvPr id="11" name="Picture 2" descr="Hawaje moda ludzik samochód rodzinny naklejki Cartoon motocykl etykiety  winylowe czarny C7 1307|sticker seal|sticker outletsticker set - AliExpres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28841" y="1"/>
            <a:ext cx="2963158" cy="2963158"/>
          </a:xfrm>
          <a:prstGeom prst="rect">
            <a:avLst/>
          </a:prstGeom>
          <a:noFill/>
        </p:spPr>
      </p:pic>
      <p:sp>
        <p:nvSpPr>
          <p:cNvPr id="9" name="pole tekstowe 8"/>
          <p:cNvSpPr txBox="1"/>
          <p:nvPr/>
        </p:nvSpPr>
        <p:spPr>
          <a:xfrm>
            <a:off x="1082780" y="1109422"/>
            <a:ext cx="982805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pl-PL" sz="2400" b="1" dirty="0"/>
              <a:t>osoba fizyczna</a:t>
            </a:r>
            <a:r>
              <a:rPr lang="pl-PL" sz="2400" dirty="0"/>
              <a:t>, jeżeli: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pl-PL" sz="2400" dirty="0"/>
              <a:t>jest obywatelem państwa członkowskiego Unii Europejskiej,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pl-PL" sz="2400" dirty="0"/>
              <a:t>jest pełnoletnia,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pl-PL" sz="2400" u="sng" dirty="0"/>
              <a:t>ma miejsce zamieszkania na obszarze wiejskim objętym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pl-PL" sz="2400" u="sng" dirty="0"/>
              <a:t>nie podlega ubezpieczeniu społecznemu rolników </a:t>
            </a:r>
            <a:r>
              <a:rPr lang="pl-PL" sz="2400" dirty="0"/>
              <a:t>z mocy ustawy i w pełnym zakresie, chyba że podejmuje działalność gospodarczą sklasyfikowaną w przepisach (PKD) jako produkcja artykułów spożywczych lub produkcja napojów,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pl-PL" sz="2400" dirty="0"/>
              <a:t>w okresie </a:t>
            </a:r>
            <a:r>
              <a:rPr lang="pl-PL" sz="2400" b="1" dirty="0">
                <a:solidFill>
                  <a:srgbClr val="FF0000"/>
                </a:solidFill>
              </a:rPr>
              <a:t>3 miesięcy</a:t>
            </a:r>
            <a:r>
              <a:rPr lang="pl-PL" sz="2400" b="1" dirty="0"/>
              <a:t> </a:t>
            </a:r>
            <a:r>
              <a:rPr lang="pl-PL" sz="2400" dirty="0"/>
              <a:t>poprzedzających dzień złożenia wniosku o przyznanie tej pomocy nie wykonywała działalności gospodarczej, do której stosuje się przepisy ustawy z dnia 6 marca 2018 r. - Prawo przedsiębiorców, </a:t>
            </a:r>
          </a:p>
          <a:p>
            <a:pPr algn="just"/>
            <a:r>
              <a:rPr lang="pl-PL" sz="2400" dirty="0"/>
              <a:t>- i nie została jej dotychczas przyznana pomoc na operację w tym zakresie;</a:t>
            </a:r>
          </a:p>
          <a:p>
            <a:pPr marL="914400" lvl="1" indent="-457200"/>
            <a:endParaRPr lang="pl-PL" sz="2400" u="sng" dirty="0"/>
          </a:p>
        </p:txBody>
      </p:sp>
    </p:spTree>
    <p:extLst>
      <p:ext uri="{BB962C8B-B14F-4D97-AF65-F5344CB8AC3E}">
        <p14:creationId xmlns:p14="http://schemas.microsoft.com/office/powerpoint/2010/main" val="844232072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BCC39-026A-432F-94E6-DDD25EF5C833}"/>
              </a:ext>
            </a:extLst>
          </p:cNvPr>
          <p:cNvSpPr txBox="1"/>
          <p:nvPr/>
        </p:nvSpPr>
        <p:spPr>
          <a:xfrm flipH="1">
            <a:off x="942560" y="6402961"/>
            <a:ext cx="10306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87BC327A-E3C8-4EEC-A4F8-75C486F9E6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02" y="5861491"/>
            <a:ext cx="867709" cy="567821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8D9044F-930E-4E92-B1C0-9EDEC9325C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410" y="5993288"/>
            <a:ext cx="417768" cy="40967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E4C94070-D0E8-4843-8C4D-4DC26D005A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778" y="5981176"/>
            <a:ext cx="417767" cy="421784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0DBDCFDD-121D-45C6-9773-14BE5768E1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889" y="6023914"/>
            <a:ext cx="591921" cy="395601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Warunki finansowe i grupy </a:t>
            </a:r>
            <a:r>
              <a:rPr lang="pl-PL" b="1" dirty="0" err="1"/>
              <a:t>defaworyzowane</a:t>
            </a:r>
            <a:endParaRPr lang="pl-PL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546847" y="1199071"/>
            <a:ext cx="110714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pl-PL" sz="2400" b="1" dirty="0"/>
              <a:t>50 000 zł  - </a:t>
            </a:r>
            <a:r>
              <a:rPr lang="pl-PL" sz="2400" dirty="0"/>
              <a:t>w przypadku osób fizycznych podejmujących działalność gospodarczą;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400" b="1" dirty="0"/>
              <a:t>80 000 zł - </a:t>
            </a:r>
            <a:r>
              <a:rPr lang="pl-PL" sz="2400" dirty="0"/>
              <a:t>w przypadku osób fizycznych podejmujących działalność gospodarczą należących do jednej z </a:t>
            </a:r>
            <a:r>
              <a:rPr lang="pl-PL" sz="2400" b="1" dirty="0"/>
              <a:t>grup </a:t>
            </a:r>
            <a:r>
              <a:rPr lang="pl-PL" sz="2400" b="1" dirty="0" err="1"/>
              <a:t>defaworyzowanych</a:t>
            </a:r>
            <a:r>
              <a:rPr lang="pl-PL" sz="2400" b="1" dirty="0"/>
              <a:t> </a:t>
            </a:r>
            <a:r>
              <a:rPr lang="pl-PL" sz="2400" dirty="0"/>
              <a:t>bądź zobowiązujących się do zatrudnienia osób/osoby z grup </a:t>
            </a:r>
            <a:r>
              <a:rPr lang="pl-PL" sz="2400" dirty="0" err="1"/>
              <a:t>defaworyzowanych</a:t>
            </a:r>
            <a:r>
              <a:rPr lang="pl-PL" sz="2400" dirty="0"/>
              <a:t>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400" b="1" dirty="0"/>
              <a:t>100 000 zł -  </a:t>
            </a:r>
            <a:r>
              <a:rPr lang="pl-PL" sz="2400" dirty="0"/>
              <a:t>w przypadku osób fizycznych podejmujących działalność gospodarczą w zakresie </a:t>
            </a:r>
            <a:r>
              <a:rPr lang="pl-PL" sz="2400" b="1" dirty="0"/>
              <a:t>usług turystycznych </a:t>
            </a:r>
            <a:r>
              <a:rPr lang="pl-PL" sz="2400" dirty="0"/>
              <a:t>(</a:t>
            </a:r>
            <a:r>
              <a:rPr lang="pl-PL" sz="2400" dirty="0" err="1"/>
              <a:t>okołopobytowych</a:t>
            </a:r>
            <a:r>
              <a:rPr lang="pl-PL" sz="2400" dirty="0"/>
              <a:t>) lub produktów/usług </a:t>
            </a:r>
            <a:r>
              <a:rPr lang="pl-PL" sz="2400" b="1" dirty="0"/>
              <a:t>opartych </a:t>
            </a:r>
            <a:br>
              <a:rPr lang="pl-PL" sz="2400" b="1" dirty="0"/>
            </a:br>
            <a:r>
              <a:rPr lang="pl-PL" sz="2400" b="1" dirty="0"/>
              <a:t>o lokalne zasoby</a:t>
            </a:r>
            <a:r>
              <a:rPr lang="pl-PL" sz="2400" dirty="0"/>
              <a:t> i należących do jednej z </a:t>
            </a:r>
            <a:r>
              <a:rPr lang="pl-PL" sz="2400" b="1" dirty="0"/>
              <a:t>grup </a:t>
            </a:r>
            <a:r>
              <a:rPr lang="pl-PL" sz="2400" b="1" dirty="0" err="1"/>
              <a:t>defaworyzowanych</a:t>
            </a:r>
            <a:r>
              <a:rPr lang="pl-PL" sz="2400" b="1" dirty="0"/>
              <a:t> </a:t>
            </a:r>
            <a:r>
              <a:rPr lang="pl-PL" sz="2400" dirty="0"/>
              <a:t>bądź zobowiązujących się do zatrudnienia osób/osoby z grup </a:t>
            </a:r>
            <a:r>
              <a:rPr lang="pl-PL" sz="2400" dirty="0" err="1"/>
              <a:t>defaworyzowanych</a:t>
            </a:r>
            <a:r>
              <a:rPr lang="pl-PL" sz="2400" dirty="0"/>
              <a:t>.</a:t>
            </a:r>
          </a:p>
          <a:p>
            <a:pPr marL="457200" indent="-457200" algn="just"/>
            <a:endParaRPr lang="pl-PL" sz="2400" dirty="0">
              <a:solidFill>
                <a:srgbClr val="FF0000"/>
              </a:solidFill>
            </a:endParaRPr>
          </a:p>
          <a:p>
            <a:pPr marL="457200" indent="-457200" algn="just"/>
            <a:r>
              <a:rPr lang="pl-PL" sz="2400" b="1" dirty="0"/>
              <a:t>Grupy </a:t>
            </a:r>
            <a:r>
              <a:rPr lang="pl-PL" sz="2400" b="1" dirty="0" err="1"/>
              <a:t>defaworyzowane</a:t>
            </a:r>
            <a:r>
              <a:rPr lang="pl-PL" sz="2400" b="1" dirty="0"/>
              <a:t> - </a:t>
            </a:r>
            <a:r>
              <a:rPr lang="pl-PL" sz="2400" dirty="0"/>
              <a:t>Bezrobotni: do 25 roku życia, powyżej 50 roku życia, długotrwale, bez kwalifikacji zawodowych, bez doświadczenia zawodowego lub bez wykształcenia średniego, bezrobotni niepełnosprawni.</a:t>
            </a:r>
          </a:p>
        </p:txBody>
      </p:sp>
    </p:spTree>
    <p:extLst>
      <p:ext uri="{BB962C8B-B14F-4D97-AF65-F5344CB8AC3E}">
        <p14:creationId xmlns:p14="http://schemas.microsoft.com/office/powerpoint/2010/main" val="844232072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BCC39-026A-432F-94E6-DDD25EF5C833}"/>
              </a:ext>
            </a:extLst>
          </p:cNvPr>
          <p:cNvSpPr txBox="1"/>
          <p:nvPr/>
        </p:nvSpPr>
        <p:spPr>
          <a:xfrm flipH="1">
            <a:off x="942560" y="6402961"/>
            <a:ext cx="10306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87BC327A-E3C8-4EEC-A4F8-75C486F9E6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02" y="5861491"/>
            <a:ext cx="867709" cy="567821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8D9044F-930E-4E92-B1C0-9EDEC9325C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410" y="5993288"/>
            <a:ext cx="417768" cy="40967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E4C94070-D0E8-4843-8C4D-4DC26D005A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778" y="5981176"/>
            <a:ext cx="417767" cy="421784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0DBDCFDD-121D-45C6-9773-14BE5768E1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889" y="6023914"/>
            <a:ext cx="591921" cy="395601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PKD </a:t>
            </a:r>
            <a:r>
              <a:rPr lang="pl-PL" b="1" u="sng" dirty="0"/>
              <a:t>nie podlegające </a:t>
            </a:r>
            <a:r>
              <a:rPr lang="pl-PL" b="1" dirty="0"/>
              <a:t>wsparciu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46847" y="1199071"/>
            <a:ext cx="110714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arenR"/>
            </a:pPr>
            <a:r>
              <a:rPr lang="pl-PL" sz="2400" dirty="0"/>
              <a:t>działalność usługowa wspomagająca rolnictwo i następująca po zbiorach;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sz="2400" dirty="0"/>
              <a:t>górnictwo i wydobywanie;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sz="2400" dirty="0"/>
              <a:t>działalność usługowa wspomagająca górnictwo i wydobywanie;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sz="2400" dirty="0"/>
              <a:t>przetwarzanie i konserwowanie ryb, skorupiaków i mięczaków;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sz="2400" dirty="0"/>
              <a:t>wytwarzanie i przetwarzanie koksu i produktów rafinacji ropy naftowej;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sz="2400" dirty="0"/>
              <a:t>produkcja chemikaliów oraz wyrobów chemicznych;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sz="2400" dirty="0"/>
              <a:t>produkcja podstawowych substancji farmaceutycznych oraz leków i pozostałych wyrobów farmaceutycznych;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sz="2400" dirty="0"/>
              <a:t>produkcja metali;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sz="2400" dirty="0"/>
              <a:t>produkcja pojazdów samochodowych, przyczep i naczep oraz motocykli;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sz="2400" dirty="0"/>
              <a:t>transport lotniczy i kolejowy;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sz="2400" dirty="0"/>
              <a:t>gospodarka magazynowa.</a:t>
            </a:r>
          </a:p>
        </p:txBody>
      </p:sp>
    </p:spTree>
    <p:extLst>
      <p:ext uri="{BB962C8B-B14F-4D97-AF65-F5344CB8AC3E}">
        <p14:creationId xmlns:p14="http://schemas.microsoft.com/office/powerpoint/2010/main" val="844232072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BCC39-026A-432F-94E6-DDD25EF5C833}"/>
              </a:ext>
            </a:extLst>
          </p:cNvPr>
          <p:cNvSpPr txBox="1"/>
          <p:nvPr/>
        </p:nvSpPr>
        <p:spPr>
          <a:xfrm flipH="1">
            <a:off x="942560" y="6402961"/>
            <a:ext cx="10306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87BC327A-E3C8-4EEC-A4F8-75C486F9E6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02" y="5861491"/>
            <a:ext cx="867709" cy="567821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8D9044F-930E-4E92-B1C0-9EDEC9325C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410" y="5993288"/>
            <a:ext cx="417768" cy="40967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E4C94070-D0E8-4843-8C4D-4DC26D005A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778" y="5981176"/>
            <a:ext cx="417767" cy="421784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0DBDCFDD-121D-45C6-9773-14BE5768E1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889" y="6023914"/>
            <a:ext cx="591921" cy="395601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Warunki przyznania pomocy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46847" y="1199071"/>
            <a:ext cx="110714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pl-PL" sz="2800" dirty="0"/>
              <a:t>Pomoc jest przyznawana podmiotowi spełniającemu warunki określone </a:t>
            </a:r>
            <a:br>
              <a:rPr lang="pl-PL" sz="2800" dirty="0"/>
            </a:br>
            <a:r>
              <a:rPr lang="pl-PL" sz="2800" dirty="0"/>
              <a:t>w § 3 i </a:t>
            </a:r>
            <a:r>
              <a:rPr lang="pl-PL" sz="2800" u="sng" dirty="0"/>
              <a:t>któremu został nadany numer identyfikacyjny producenta rolnego</a:t>
            </a:r>
            <a:r>
              <a:rPr lang="pl-PL" sz="2800" dirty="0"/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pl-PL" sz="2800" dirty="0"/>
              <a:t>„Koszty kwalifikowalne” nie są współfinansowane z innych środków publicznych, operacja będzie realizowana w nie więcej jak 2 etapach, wniosek o płatność końcową zostanie złożony nie później jak 2 lata po podpisaniu umowy, </a:t>
            </a:r>
            <a:r>
              <a:rPr lang="pl-PL" sz="2800" u="sng" dirty="0"/>
              <a:t>lecz nie później niż </a:t>
            </a:r>
            <a:r>
              <a:rPr lang="pl-PL" sz="2800" b="1" u="sng" dirty="0">
                <a:solidFill>
                  <a:srgbClr val="FF0000"/>
                </a:solidFill>
              </a:rPr>
              <a:t>do 30 czerwca 2024 r.</a:t>
            </a:r>
          </a:p>
          <a:p>
            <a:pPr marL="457200" indent="-457200">
              <a:buFont typeface="+mj-lt"/>
              <a:buAutoNum type="arabicParenR"/>
            </a:pPr>
            <a:r>
              <a:rPr lang="pl-PL" sz="2800" dirty="0"/>
              <a:t>Beneficjent musi posiadać udokumentowane prawo do dysponowania nieruchomością na cele określone we wniosku</a:t>
            </a:r>
            <a:br>
              <a:rPr lang="pl-PL" sz="2800" dirty="0"/>
            </a:br>
            <a:r>
              <a:rPr lang="pl-PL" sz="2800" dirty="0"/>
              <a:t>(może to być wstępna umowa najmu, dzierżawy, użyczenia)</a:t>
            </a:r>
            <a:endParaRPr lang="pl-PL" sz="2800" u="sng" dirty="0"/>
          </a:p>
          <a:p>
            <a:pPr marL="457200" indent="-457200">
              <a:buFont typeface="+mj-lt"/>
              <a:buAutoNum type="arabicParenR"/>
            </a:pPr>
            <a:r>
              <a:rPr lang="pl-PL" sz="2800" dirty="0"/>
              <a:t>Operacja jest uzasadniona ekonomicznie (biznesplan).</a:t>
            </a:r>
          </a:p>
          <a:p>
            <a:pPr marL="457200" indent="-457200"/>
            <a:endParaRPr lang="pl-PL" sz="2800" dirty="0">
              <a:solidFill>
                <a:srgbClr val="FF0000"/>
              </a:solidFill>
            </a:endParaRPr>
          </a:p>
        </p:txBody>
      </p:sp>
      <p:pic>
        <p:nvPicPr>
          <p:cNvPr id="11" name="Picture 4" descr="File:Blue check.svg - Wikimedia Common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80569" y="4194928"/>
            <a:ext cx="1370029" cy="13700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44232072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BCC39-026A-432F-94E6-DDD25EF5C833}"/>
              </a:ext>
            </a:extLst>
          </p:cNvPr>
          <p:cNvSpPr txBox="1"/>
          <p:nvPr/>
        </p:nvSpPr>
        <p:spPr>
          <a:xfrm flipH="1">
            <a:off x="942560" y="6402961"/>
            <a:ext cx="10306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87BC327A-E3C8-4EEC-A4F8-75C486F9E6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02" y="5861491"/>
            <a:ext cx="867709" cy="567821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8D9044F-930E-4E92-B1C0-9EDEC9325C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410" y="5993288"/>
            <a:ext cx="417768" cy="40967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E4C94070-D0E8-4843-8C4D-4DC26D005A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778" y="5981176"/>
            <a:ext cx="417767" cy="421784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0DBDCFDD-121D-45C6-9773-14BE5768E1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889" y="6023914"/>
            <a:ext cx="591921" cy="395601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Warunki przyznania pomocy </a:t>
            </a:r>
            <a:r>
              <a:rPr lang="pl-PL" b="1" dirty="0" err="1"/>
              <a:t>cd</a:t>
            </a:r>
            <a:r>
              <a:rPr lang="pl-PL" b="1" dirty="0"/>
              <a:t>.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46847" y="1199071"/>
            <a:ext cx="110714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4. Operacja zakłada podjęcie we własnym imieniu działalności gospodarczej, do której stosuje się przepisy ustawy Prawo przedsiębiorców, oraz:</a:t>
            </a:r>
          </a:p>
          <a:p>
            <a:endParaRPr lang="pl-PL" sz="2400" dirty="0"/>
          </a:p>
          <a:p>
            <a:pPr marL="457200" indent="-457200">
              <a:buAutoNum type="alphaLcParenR"/>
            </a:pPr>
            <a:r>
              <a:rPr lang="pl-PL" sz="2400" dirty="0"/>
              <a:t>zgłoszenie podmiotu ubiegającego się o przyznanie pomocy do ubezpieczenia emerytalnego, ubezpieczeń rentowych i ubezpieczenia wypadkowego na podstawie przepisów o systemie ubezpieczeń społecznych z tytułu wykonywania tej działalności </a:t>
            </a:r>
            <a:r>
              <a:rPr lang="pl-PL" sz="2400" u="sng" dirty="0"/>
              <a:t>(nawet jeżeli ktoś jest zatrudniony na podstawie umowy o pracę w innym miejscu)</a:t>
            </a:r>
            <a:r>
              <a:rPr lang="pl-PL" sz="2400" dirty="0"/>
              <a:t>, lub</a:t>
            </a:r>
          </a:p>
          <a:p>
            <a:pPr marL="457200" indent="-457200">
              <a:buAutoNum type="alphaLcParenR"/>
            </a:pPr>
            <a:endParaRPr lang="pl-PL" sz="2400" dirty="0"/>
          </a:p>
          <a:p>
            <a:pPr marL="457200" indent="-457200">
              <a:buAutoNum type="alphaLcParenR"/>
            </a:pPr>
            <a:r>
              <a:rPr lang="pl-PL" sz="2400" dirty="0"/>
              <a:t>utworzenie co najmniej jednego miejsca pracy w przeliczeniu na pełne etaty średnioroczne, gdy jest to uzasadnione zakresem realizacji operacji, i zatrudnienie osoby, dla której zostanie utworzone to miejsce pracy, na podstawie umowy o pracę</a:t>
            </a:r>
          </a:p>
          <a:p>
            <a:pPr marL="457200" indent="-457200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844232072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BCC39-026A-432F-94E6-DDD25EF5C833}"/>
              </a:ext>
            </a:extLst>
          </p:cNvPr>
          <p:cNvSpPr txBox="1"/>
          <p:nvPr/>
        </p:nvSpPr>
        <p:spPr>
          <a:xfrm flipH="1">
            <a:off x="942560" y="6402961"/>
            <a:ext cx="10306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87BC327A-E3C8-4EEC-A4F8-75C486F9E6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02" y="5861491"/>
            <a:ext cx="867709" cy="567821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8D9044F-930E-4E92-B1C0-9EDEC9325C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410" y="5993288"/>
            <a:ext cx="417768" cy="40967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E4C94070-D0E8-4843-8C4D-4DC26D005A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778" y="5981176"/>
            <a:ext cx="417767" cy="421784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0DBDCFDD-121D-45C6-9773-14BE5768E1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889" y="6023914"/>
            <a:ext cx="591921" cy="395601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Zobowiązania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46847" y="1199071"/>
            <a:ext cx="110714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1) wykonywania działalności gospodarczej,</a:t>
            </a:r>
          </a:p>
          <a:p>
            <a:r>
              <a:rPr lang="pl-PL" sz="2400" dirty="0"/>
              <a:t>2) podlegania ubezpieczeniom,</a:t>
            </a:r>
          </a:p>
          <a:p>
            <a:r>
              <a:rPr lang="pl-PL" sz="2400" dirty="0"/>
              <a:t>3) utrzymania miejsca pracy</a:t>
            </a:r>
          </a:p>
          <a:p>
            <a:pPr>
              <a:buFontTx/>
              <a:buChar char="-"/>
            </a:pPr>
            <a:r>
              <a:rPr lang="pl-PL" sz="2400" b="1" dirty="0"/>
              <a:t>przez łącznie co najmniej 2 lata </a:t>
            </a:r>
            <a:r>
              <a:rPr lang="pl-PL" sz="2400" dirty="0"/>
              <a:t>w okresie </a:t>
            </a:r>
            <a:r>
              <a:rPr lang="pl-PL" sz="2400" u="sng" dirty="0"/>
              <a:t>od dnia zawarcia umowy </a:t>
            </a:r>
            <a:r>
              <a:rPr lang="pl-PL" sz="2400" dirty="0"/>
              <a:t>do dnia, w którym upływają 2 lata od dnia wypłaty płatności końcowej.</a:t>
            </a:r>
            <a:br>
              <a:rPr lang="pl-PL" sz="2400" dirty="0"/>
            </a:br>
            <a:r>
              <a:rPr lang="pl-PL" sz="2400" i="1" dirty="0"/>
              <a:t>(przed zmianą rozporządzenia były to 2 lata od otrzymania płatności końcowej)</a:t>
            </a:r>
          </a:p>
          <a:p>
            <a:pPr>
              <a:buFontTx/>
              <a:buChar char="-"/>
            </a:pPr>
            <a:endParaRPr lang="pl-PL" sz="2400" dirty="0"/>
          </a:p>
          <a:p>
            <a:r>
              <a:rPr lang="pl-PL" sz="2400" dirty="0"/>
              <a:t>Zobowiązanie w zakresie podlegania ubezpieczeniom uznaje się również za realizowane, jeżeli - w przypadku zbiegu tytułu do ubezpieczeń społecznych </a:t>
            </a:r>
            <a:r>
              <a:rPr lang="pl-PL" sz="2400" b="1" dirty="0"/>
              <a:t>z powodu objęcia beneficjenta obowiązkowymi ubezpieczeniami społecznymi z tytułu zasiłku macierzyńskiego</a:t>
            </a:r>
            <a:r>
              <a:rPr lang="pl-PL" sz="2400" dirty="0"/>
              <a:t> - beneficjent podlega obowiązkowo tylko ubezpieczeniu zdrowotnemu z tytułu wykonywania działalności gospodarczej.</a:t>
            </a:r>
          </a:p>
          <a:p>
            <a:pPr marL="457200" indent="-457200"/>
            <a:endParaRPr lang="pl-PL" sz="2400" dirty="0"/>
          </a:p>
        </p:txBody>
      </p:sp>
      <p:pic>
        <p:nvPicPr>
          <p:cNvPr id="11" name="Picture 2" descr="Dobra umowa w zakupach to podstawa! - Marketplane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721295" y="199585"/>
            <a:ext cx="3109343" cy="1940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44232072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2020</Words>
  <Application>Microsoft Office PowerPoint</Application>
  <PresentationFormat>Panoramiczny</PresentationFormat>
  <Paragraphs>147</Paragraphs>
  <Slides>19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Motyw pakietu Office</vt:lpstr>
      <vt:lpstr>Szkolenie z zakresu przygotowania wniosku na operacje w zakresie podejmowania działalności gospodarczej przyznanie pomocy w ramach poddziałania 19.2</vt:lpstr>
      <vt:lpstr>Podstawa prawna</vt:lpstr>
      <vt:lpstr>Prezentacja programu PowerPoint</vt:lpstr>
      <vt:lpstr>Z pomocy może skorzystać</vt:lpstr>
      <vt:lpstr>Warunki finansowe i grupy defaworyzowane</vt:lpstr>
      <vt:lpstr>PKD nie podlegające wsparciu</vt:lpstr>
      <vt:lpstr>Warunki przyznania pomocy</vt:lpstr>
      <vt:lpstr>Warunki przyznania pomocy cd.</vt:lpstr>
      <vt:lpstr>Zobowiązania</vt:lpstr>
      <vt:lpstr>„Koszty kwalifikowalne”</vt:lpstr>
      <vt:lpstr>„Koszty kwalifikowalne” c.d.</vt:lpstr>
      <vt:lpstr>„Koszty kwalifikowalne” c.d.</vt:lpstr>
      <vt:lpstr>Wniosek o płatność I transzy</vt:lpstr>
      <vt:lpstr>Wniosek o płatność II transzy</vt:lpstr>
      <vt:lpstr>Ile to potrwa?</vt:lpstr>
      <vt:lpstr>Wezwanie do uzupełnień przez LGD</vt:lpstr>
      <vt:lpstr>Możliwość wniesienia protestu</vt:lpstr>
      <vt:lpstr>Omówienie dokumentacji konkursowej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Projekty grantowe 14/2020</dc:title>
  <dc:creator>User</dc:creator>
  <cp:lastModifiedBy>Damian Niski</cp:lastModifiedBy>
  <cp:revision>121</cp:revision>
  <dcterms:created xsi:type="dcterms:W3CDTF">2020-04-23T20:23:14Z</dcterms:created>
  <dcterms:modified xsi:type="dcterms:W3CDTF">2022-05-03T18:18:11Z</dcterms:modified>
</cp:coreProperties>
</file>