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993366"/>
    <a:srgbClr val="FF9933"/>
    <a:srgbClr val="FFFFFF"/>
    <a:srgbClr val="FF6600"/>
    <a:srgbClr val="FFCC00"/>
    <a:srgbClr val="FFFF00"/>
    <a:srgbClr val="FFFF66"/>
    <a:srgbClr val="9933FF"/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0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37313-A78D-4C17-A0CE-0DC543F273E7}" type="datetimeFigureOut">
              <a:rPr lang="pl-PL" smtClean="0"/>
              <a:pPr/>
              <a:t>2015-07-01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11ED1-E98C-4C90-820D-9132C8C8F1B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0207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11ED1-E98C-4C90-820D-9132C8C8F1B9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8893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11ED1-E98C-4C90-820D-9132C8C8F1B9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6822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entury" panose="02040604050505020304" pitchFamily="18" charset="0"/>
              </a:rPr>
              <a:t>ATLAS ROŚLIN</a:t>
            </a:r>
            <a:endParaRPr lang="pl-PL" sz="6000" dirty="0">
              <a:solidFill>
                <a:schemeClr val="tx1">
                  <a:lumMod val="95000"/>
                  <a:lumOff val="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Century" panose="02040604050505020304" pitchFamily="18" charset="0"/>
              </a:rPr>
              <a:t>KLASA VI</a:t>
            </a:r>
            <a:endParaRPr lang="pl-PL" sz="3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17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94077" y="518615"/>
            <a:ext cx="884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3300"/>
                </a:solidFill>
                <a:latin typeface="Arial Black" panose="020B0A04020102020204" pitchFamily="34" charset="0"/>
              </a:rPr>
              <a:t>MAK POLNY</a:t>
            </a:r>
            <a:endParaRPr lang="pl-PL" sz="3600" b="1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29506" y="1887547"/>
            <a:ext cx="5691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Łodyga pojedyncza </a:t>
            </a:r>
            <a:r>
              <a:rPr lang="pl-PL" sz="2800" b="1" dirty="0">
                <a:latin typeface="Garamond" panose="02020404030301010803" pitchFamily="18" charset="0"/>
              </a:rPr>
              <a:t>lub słabo rozgałęziona, kanciasta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Liście szarozielone, odziomkowe i dolne </a:t>
            </a:r>
            <a:r>
              <a:rPr lang="pl-PL" sz="2800" b="1" dirty="0" smtClean="0">
                <a:latin typeface="Garamond" panose="02020404030301010803" pitchFamily="18" charset="0"/>
              </a:rPr>
              <a:t>łodygowe.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Kwiaty sadzone </a:t>
            </a:r>
            <a:r>
              <a:rPr lang="pl-PL" sz="2800" b="1" dirty="0">
                <a:latin typeface="Garamond" panose="02020404030301010803" pitchFamily="18" charset="0"/>
              </a:rPr>
              <a:t>pojedynczo na długich szypułkach, odstająco owłosionych, wyrastających z kątów liści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Płatków używa się do zabarwiania wina i </a:t>
            </a:r>
            <a:r>
              <a:rPr lang="pl-PL" sz="2800" b="1" dirty="0" smtClean="0">
                <a:latin typeface="Garamond" panose="02020404030301010803" pitchFamily="18" charset="0"/>
              </a:rPr>
              <a:t>napojów.</a:t>
            </a:r>
            <a:endParaRPr lang="pl-PL" sz="2800" b="1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8987" y="1887547"/>
            <a:ext cx="5488905" cy="3817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9393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06785" y="409432"/>
            <a:ext cx="1068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bg1">
                    <a:lumMod val="85000"/>
                  </a:schemeClr>
                </a:solidFill>
                <a:latin typeface="Arial Black" panose="020B0A04020102020204" pitchFamily="34" charset="0"/>
              </a:rPr>
              <a:t>RUMIANEK POSPOLITY</a:t>
            </a:r>
            <a:endParaRPr lang="pl-PL" sz="3600" b="1" dirty="0">
              <a:solidFill>
                <a:schemeClr val="bg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7505" y="1187355"/>
            <a:ext cx="5718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Łodyga naga</a:t>
            </a:r>
            <a:r>
              <a:rPr lang="pl-PL" sz="2400" b="1" dirty="0">
                <a:latin typeface="Garamond" panose="02020404030301010803" pitchFamily="18" charset="0"/>
              </a:rPr>
              <a:t>, silnie rozgałęziona, na końcach poszczególnych rozgałęzień zawiązują się </a:t>
            </a:r>
            <a:r>
              <a:rPr lang="pl-PL" sz="2400" b="1" dirty="0" smtClean="0">
                <a:latin typeface="Garamond" panose="02020404030301010803" pitchFamily="18" charset="0"/>
              </a:rPr>
              <a:t>koszyczki.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Liście skrętoległe</a:t>
            </a:r>
            <a:r>
              <a:rPr lang="pl-PL" sz="2400" b="1" dirty="0">
                <a:latin typeface="Garamond" panose="02020404030301010803" pitchFamily="18" charset="0"/>
              </a:rPr>
              <a:t>, siedzące, 2- lub 3-krotnie </a:t>
            </a:r>
            <a:r>
              <a:rPr lang="pl-PL" sz="2400" b="1" dirty="0" err="1" smtClean="0">
                <a:latin typeface="Garamond" panose="02020404030301010803" pitchFamily="18" charset="0"/>
              </a:rPr>
              <a:t>pierzast</a:t>
            </a:r>
            <a:r>
              <a:rPr lang="pl-PL" sz="2400" b="1" dirty="0" smtClean="0">
                <a:latin typeface="Garamond" panose="02020404030301010803" pitchFamily="18" charset="0"/>
              </a:rPr>
              <a:t> </a:t>
            </a:r>
            <a:r>
              <a:rPr lang="pl-PL" sz="2400" b="1" dirty="0" err="1" smtClean="0">
                <a:latin typeface="Garamond" panose="02020404030301010803" pitchFamily="18" charset="0"/>
              </a:rPr>
              <a:t>odzielone</a:t>
            </a:r>
            <a:r>
              <a:rPr lang="pl-PL" sz="24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Korzeń palowy</a:t>
            </a:r>
            <a:r>
              <a:rPr lang="pl-PL" sz="2400" b="1" dirty="0">
                <a:latin typeface="Garamond" panose="02020404030301010803" pitchFamily="18" charset="0"/>
              </a:rPr>
              <a:t>, cienki, mocno rozgałęziony</a:t>
            </a:r>
            <a:r>
              <a:rPr lang="pl-PL" sz="24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Kwiaty zebrane </a:t>
            </a:r>
            <a:r>
              <a:rPr lang="pl-PL" sz="2400" b="1" dirty="0">
                <a:latin typeface="Garamond" panose="02020404030301010803" pitchFamily="18" charset="0"/>
              </a:rPr>
              <a:t>w koszyczek, brzeżne </a:t>
            </a:r>
            <a:r>
              <a:rPr lang="pl-PL" sz="2400" b="1" dirty="0" smtClean="0">
                <a:latin typeface="Garamond" panose="02020404030301010803" pitchFamily="18" charset="0"/>
              </a:rPr>
              <a:t>niby języczkowe</a:t>
            </a:r>
            <a:r>
              <a:rPr lang="pl-PL" sz="2400" b="1" dirty="0">
                <a:latin typeface="Garamond" panose="02020404030301010803" pitchFamily="18" charset="0"/>
              </a:rPr>
              <a:t>, żeńskie, o białej </a:t>
            </a:r>
            <a:r>
              <a:rPr lang="pl-PL" sz="2400" b="1" dirty="0" smtClean="0">
                <a:latin typeface="Garamond" panose="02020404030301010803" pitchFamily="18" charset="0"/>
              </a:rPr>
              <a:t>barwie.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Najczęściej jest stosowany doustnie jako środek przeciwzapalny i przeciwskurczowy układu </a:t>
            </a:r>
            <a:r>
              <a:rPr lang="pl-PL" sz="2400" b="1" dirty="0" smtClean="0">
                <a:latin typeface="Garamond" panose="02020404030301010803" pitchFamily="18" charset="0"/>
              </a:rPr>
              <a:t>pokarmowego.</a:t>
            </a:r>
            <a:endParaRPr lang="pl-PL" sz="2400" b="1" dirty="0">
              <a:latin typeface="Garamond" panose="02020404030301010803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1660" y="1419367"/>
            <a:ext cx="6000340" cy="401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1679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9485" y="1107012"/>
            <a:ext cx="3983440" cy="5308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351128" y="185903"/>
            <a:ext cx="7779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MIĘTA PIEPRZOWA</a:t>
            </a:r>
            <a:endParaRPr lang="pl-PL" sz="4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7547" y="1214651"/>
            <a:ext cx="66191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Łodyga </a:t>
            </a:r>
            <a:r>
              <a:rPr lang="pl-PL" sz="2400" b="1" dirty="0">
                <a:latin typeface="Garamond" panose="02020404030301010803" pitchFamily="18" charset="0"/>
              </a:rPr>
              <a:t>w</a:t>
            </a:r>
            <a:r>
              <a:rPr lang="pl-PL" sz="2400" b="1" dirty="0" smtClean="0">
                <a:latin typeface="Garamond" panose="02020404030301010803" pitchFamily="18" charset="0"/>
              </a:rPr>
              <a:t>zniesiona</a:t>
            </a:r>
            <a:r>
              <a:rPr lang="pl-PL" sz="2400" b="1" dirty="0">
                <a:latin typeface="Garamond" panose="02020404030301010803" pitchFamily="18" charset="0"/>
              </a:rPr>
              <a:t>, gałęzista (rozgałęziająca się w okółkach liści), 4-kanciasta, o rzadkim owłosieniu na </a:t>
            </a:r>
            <a:r>
              <a:rPr lang="pl-PL" sz="2400" b="1" dirty="0" smtClean="0">
                <a:latin typeface="Garamond" panose="02020404030301010803" pitchFamily="18" charset="0"/>
              </a:rPr>
              <a:t>kantach.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Ulistnienie nakrzyżległe, liście na wyraźnych, krótkich </a:t>
            </a:r>
            <a:r>
              <a:rPr lang="pl-PL" sz="2400" b="1" dirty="0" smtClean="0">
                <a:latin typeface="Garamond" panose="02020404030301010803" pitchFamily="18" charset="0"/>
              </a:rPr>
              <a:t>ogonkach.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Kwiaty </a:t>
            </a:r>
            <a:r>
              <a:rPr lang="pl-PL" sz="2400" b="1" dirty="0">
                <a:latin typeface="Garamond" panose="02020404030301010803" pitchFamily="18" charset="0"/>
              </a:rPr>
              <a:t>drobne, 5-6 mm długości, obupłciowe lub tylko słupkowe, różowe, czerwonawe do </a:t>
            </a:r>
            <a:r>
              <a:rPr lang="pl-PL" sz="2400" b="1" dirty="0" smtClean="0">
                <a:latin typeface="Garamond" panose="02020404030301010803" pitchFamily="18" charset="0"/>
              </a:rPr>
              <a:t>liliowych.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Liście zwiększają wydzielanie soku żołądkowego, pobudzają wytwarzanie żółci, usprawniają pracę jelit. Stosowane są jako środek wiatropędny, przy zaburzeniach trawienia, w schorzeniach wątroby i dróg żółciowych.</a:t>
            </a:r>
          </a:p>
        </p:txBody>
      </p:sp>
    </p:spTree>
    <p:extLst>
      <p:ext uri="{BB962C8B-B14F-4D97-AF65-F5344CB8AC3E}">
        <p14:creationId xmlns:p14="http://schemas.microsoft.com/office/powerpoint/2010/main" xmlns="" val="126413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78" t="8230"/>
          <a:stretch/>
        </p:blipFill>
        <p:spPr>
          <a:xfrm>
            <a:off x="6032390" y="1624085"/>
            <a:ext cx="5513614" cy="447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037230" y="204716"/>
            <a:ext cx="8366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LILIOWIEC RDZAWY</a:t>
            </a:r>
            <a:endParaRPr lang="pl-PL" sz="4000" dirty="0">
              <a:solidFill>
                <a:srgbClr val="FF5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8364" y="1624085"/>
            <a:ext cx="566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43261" y="1808751"/>
            <a:ext cx="581402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Z krótkiego, mięsistego kłącza wyrastają równowąskie liście odziomkowe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 Kwiaty duże, pachnące, skupione po kilka sztuk na jednym pędzie, za dnia okwiat jest w pełni rozwinięty, w nocy stulony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1493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0357" y="1433014"/>
            <a:ext cx="4121623" cy="5295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395785" y="232012"/>
            <a:ext cx="9853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993366"/>
                </a:solidFill>
                <a:latin typeface="Arial Black" panose="020B0A04020102020204" pitchFamily="34" charset="0"/>
              </a:rPr>
              <a:t>TYMOTKA ŁĄKOWA</a:t>
            </a:r>
            <a:endParaRPr lang="pl-PL" sz="4400" dirty="0">
              <a:solidFill>
                <a:srgbClr val="993366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00251" y="1620769"/>
            <a:ext cx="66601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Źdźbła okrągłe, prosto wzniesione, podzielone na </a:t>
            </a:r>
            <a:r>
              <a:rPr lang="pl-PL" sz="2800" b="1" dirty="0" smtClean="0">
                <a:latin typeface="Garamond" panose="02020404030301010803" pitchFamily="18" charset="0"/>
              </a:rPr>
              <a:t>międzywęźla.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Liście mają </a:t>
            </a:r>
            <a:r>
              <a:rPr lang="pl-PL" sz="2800" b="1" dirty="0">
                <a:latin typeface="Garamond" panose="02020404030301010803" pitchFamily="18" charset="0"/>
              </a:rPr>
              <a:t>kształt lancetowaty, są płaskie i matowe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Kwiaty zebrane </a:t>
            </a:r>
            <a:r>
              <a:rPr lang="pl-PL" sz="2800" b="1" dirty="0">
                <a:latin typeface="Garamond" panose="02020404030301010803" pitchFamily="18" charset="0"/>
              </a:rPr>
              <a:t>w walcowatą wiechę o bardzo krótkich gałązkach, przez co przypomina swoim wyglądem kłos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Nie </a:t>
            </a:r>
            <a:r>
              <a:rPr lang="pl-PL" sz="2800" b="1" dirty="0">
                <a:latin typeface="Garamond" panose="02020404030301010803" pitchFamily="18" charset="0"/>
              </a:rPr>
              <a:t>wymaga żyznej </a:t>
            </a:r>
            <a:r>
              <a:rPr lang="pl-PL" sz="2800" b="1" dirty="0" smtClean="0">
                <a:latin typeface="Garamond" panose="02020404030301010803" pitchFamily="18" charset="0"/>
              </a:rPr>
              <a:t>gleby.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Jest trawą o bardzo wysokich walorach pokarmowych i smakowych.</a:t>
            </a:r>
          </a:p>
        </p:txBody>
      </p:sp>
    </p:spTree>
    <p:extLst>
      <p:ext uri="{BB962C8B-B14F-4D97-AF65-F5344CB8AC3E}">
        <p14:creationId xmlns:p14="http://schemas.microsoft.com/office/powerpoint/2010/main" xmlns="" val="76478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2" t="492" b="1"/>
          <a:stretch/>
        </p:blipFill>
        <p:spPr>
          <a:xfrm>
            <a:off x="6515100" y="1569493"/>
            <a:ext cx="4976314" cy="453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304800" y="453030"/>
            <a:ext cx="10276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WYKA PTASIA</a:t>
            </a:r>
            <a:endParaRPr lang="pl-PL" sz="48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04800" y="1569493"/>
            <a:ext cx="6091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Łodyga wiotka</a:t>
            </a:r>
            <a:r>
              <a:rPr lang="pl-PL" sz="2600" b="1" dirty="0">
                <a:latin typeface="Garamond" panose="02020404030301010803" pitchFamily="18" charset="0"/>
              </a:rPr>
              <a:t>, pokładająca się, rozgałęziona, </a:t>
            </a:r>
            <a:r>
              <a:rPr lang="pl-PL" sz="2600" b="1" dirty="0" smtClean="0">
                <a:latin typeface="Garamond" panose="02020404030301010803" pitchFamily="18" charset="0"/>
              </a:rPr>
              <a:t>graniasta.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Liście są nieparzysto-pierzaście </a:t>
            </a:r>
            <a:r>
              <a:rPr lang="pl-PL" sz="2600" b="1" dirty="0">
                <a:latin typeface="Garamond" panose="02020404030301010803" pitchFamily="18" charset="0"/>
              </a:rPr>
              <a:t>złożone z 6-12 par </a:t>
            </a:r>
            <a:r>
              <a:rPr lang="pl-PL" sz="2600" b="1" dirty="0" smtClean="0">
                <a:latin typeface="Garamond" panose="02020404030301010803" pitchFamily="18" charset="0"/>
              </a:rPr>
              <a:t>listków.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Kwiaty jednostronne</a:t>
            </a:r>
            <a:r>
              <a:rPr lang="pl-PL" sz="2600" b="1" dirty="0">
                <a:latin typeface="Garamond" panose="02020404030301010803" pitchFamily="18" charset="0"/>
              </a:rPr>
              <a:t>, wyrastające na szypułce w kącie liścia, tej samej długości, lub znacznie dłuższe od niego grono</a:t>
            </a:r>
            <a:r>
              <a:rPr lang="pl-PL" sz="26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>
                <a:latin typeface="Garamond" panose="02020404030301010803" pitchFamily="18" charset="0"/>
              </a:rPr>
              <a:t>Na łąkach jest cenną rośliną pastewną. Jednak nadaje się do spasania tylko przed wytworzeniem strąków, nasiona są bowiem szkodliwe dla bydła.</a:t>
            </a:r>
          </a:p>
        </p:txBody>
      </p:sp>
    </p:spTree>
    <p:extLst>
      <p:ext uri="{BB962C8B-B14F-4D97-AF65-F5344CB8AC3E}">
        <p14:creationId xmlns:p14="http://schemas.microsoft.com/office/powerpoint/2010/main" xmlns="" val="427555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1100" y="1511300"/>
            <a:ext cx="35433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800100" y="444500"/>
            <a:ext cx="9080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BYLICA POSPOLITA</a:t>
            </a:r>
            <a:endParaRPr lang="pl-PL" sz="4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3700" y="1635541"/>
            <a:ext cx="69977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Łodyga silnie </a:t>
            </a:r>
            <a:r>
              <a:rPr lang="pl-PL" sz="3000" b="1" dirty="0">
                <a:latin typeface="Garamond" panose="02020404030301010803" pitchFamily="18" charset="0"/>
              </a:rPr>
              <a:t>rozgałęziona, osiąga wysokość 50–240 cm</a:t>
            </a:r>
            <a:r>
              <a:rPr lang="pl-PL" sz="3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Liście pierzastodzielne</a:t>
            </a:r>
            <a:r>
              <a:rPr lang="pl-PL" sz="3000" b="1" dirty="0">
                <a:latin typeface="Garamond" panose="02020404030301010803" pitchFamily="18" charset="0"/>
              </a:rPr>
              <a:t>, z wierzchu ciemnozielone, od spodu białawe i filcowate, o odcinkach jajowatych lub </a:t>
            </a:r>
            <a:r>
              <a:rPr lang="pl-PL" sz="3000" b="1" dirty="0" smtClean="0">
                <a:latin typeface="Garamond" panose="02020404030301010803" pitchFamily="18" charset="0"/>
              </a:rPr>
              <a:t>podłużnych.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latin typeface="Garamond" panose="02020404030301010803" pitchFamily="18" charset="0"/>
              </a:rPr>
              <a:t>Kwiaty żółtawe do czerwonobrązowych</a:t>
            </a:r>
            <a:r>
              <a:rPr lang="pl-PL" sz="3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latin typeface="Garamond" panose="02020404030301010803" pitchFamily="18" charset="0"/>
              </a:rPr>
              <a:t>U</a:t>
            </a:r>
            <a:r>
              <a:rPr lang="pl-PL" sz="3000" b="1" dirty="0" smtClean="0">
                <a:latin typeface="Garamond" panose="02020404030301010803" pitchFamily="18" charset="0"/>
              </a:rPr>
              <a:t>żywana </a:t>
            </a:r>
            <a:r>
              <a:rPr lang="pl-PL" sz="3000" b="1" dirty="0">
                <a:latin typeface="Garamond" panose="02020404030301010803" pitchFamily="18" charset="0"/>
              </a:rPr>
              <a:t>jako przyprawa do potraw mięsnych.</a:t>
            </a:r>
          </a:p>
        </p:txBody>
      </p:sp>
    </p:spTree>
    <p:extLst>
      <p:ext uri="{BB962C8B-B14F-4D97-AF65-F5344CB8AC3E}">
        <p14:creationId xmlns:p14="http://schemas.microsoft.com/office/powerpoint/2010/main" xmlns="" val="329306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2201" y="1079501"/>
            <a:ext cx="3949699" cy="504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571500" y="371615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ROZCHODNIK OSTRY</a:t>
            </a:r>
            <a:endParaRPr lang="pl-PL" sz="4000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44501" y="1638300"/>
            <a:ext cx="6997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Łodyga płożąca </a:t>
            </a:r>
            <a:r>
              <a:rPr lang="pl-PL" sz="3200" b="1" dirty="0">
                <a:latin typeface="Garamond" panose="02020404030301010803" pitchFamily="18" charset="0"/>
              </a:rPr>
              <a:t>się lub wzniesiona, o długości 5–15 cm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Liście są grube</a:t>
            </a:r>
            <a:r>
              <a:rPr lang="pl-PL" sz="3200" b="1" dirty="0">
                <a:latin typeface="Garamond" panose="02020404030301010803" pitchFamily="18" charset="0"/>
              </a:rPr>
              <a:t>, jajowate, górą </a:t>
            </a:r>
            <a:r>
              <a:rPr lang="pl-PL" sz="3200" b="1" dirty="0" smtClean="0">
                <a:latin typeface="Garamond" panose="02020404030301010803" pitchFamily="18" charset="0"/>
              </a:rPr>
              <a:t>spłaszczone.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Kwiaty złotożółte</a:t>
            </a:r>
            <a:r>
              <a:rPr lang="pl-PL" sz="3200" b="1" dirty="0">
                <a:latin typeface="Garamond" panose="02020404030301010803" pitchFamily="18" charset="0"/>
              </a:rPr>
              <a:t>, prawie poziomo odstające płatki </a:t>
            </a:r>
            <a:r>
              <a:rPr lang="pl-PL" sz="3200" b="1" dirty="0" smtClean="0">
                <a:latin typeface="Garamond" panose="02020404030301010803" pitchFamily="18" charset="0"/>
              </a:rPr>
              <a:t>korony.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Nadaje </a:t>
            </a:r>
            <a:r>
              <a:rPr lang="pl-PL" sz="3200" b="1" dirty="0">
                <a:latin typeface="Garamond" panose="02020404030301010803" pitchFamily="18" charset="0"/>
              </a:rPr>
              <a:t>się do ogrodów skalnych oraz do ogrodów naturalistycznych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5223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3432" y="1472252"/>
            <a:ext cx="3892550" cy="489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351127" y="368489"/>
            <a:ext cx="8734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FF9999"/>
                </a:solidFill>
                <a:latin typeface="Arial Black" panose="020B0A04020102020204" pitchFamily="34" charset="0"/>
              </a:rPr>
              <a:t>WIECHLINA ŁĄKOWA</a:t>
            </a:r>
            <a:endParaRPr lang="pl-PL" sz="4400" dirty="0">
              <a:solidFill>
                <a:srgbClr val="FF9999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19802" y="1608729"/>
            <a:ext cx="6523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Blaszki liściowe, ciemnozielone, o długości ok. 20 </a:t>
            </a:r>
            <a:r>
              <a:rPr lang="pl-PL" sz="3200" b="1" dirty="0" smtClean="0">
                <a:latin typeface="Garamond" panose="02020404030301010803" pitchFamily="18" charset="0"/>
              </a:rPr>
              <a:t>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Kwiatostan w postaci wiechy o </a:t>
            </a:r>
            <a:r>
              <a:rPr lang="pl-PL" sz="3200" b="1" dirty="0" smtClean="0">
                <a:latin typeface="Garamond" panose="02020404030301010803" pitchFamily="18" charset="0"/>
              </a:rPr>
              <a:t>długości 20 </a:t>
            </a:r>
            <a:r>
              <a:rPr lang="pl-PL" sz="3200" b="1" dirty="0">
                <a:latin typeface="Garamond" panose="02020404030301010803" pitchFamily="18" charset="0"/>
              </a:rPr>
              <a:t>cm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Owocami są oplewione </a:t>
            </a:r>
            <a:r>
              <a:rPr lang="pl-PL" sz="3200" b="1" dirty="0">
                <a:latin typeface="Garamond" panose="02020404030301010803" pitchFamily="18" charset="0"/>
              </a:rPr>
              <a:t>ziarniaki o barwie </a:t>
            </a:r>
            <a:r>
              <a:rPr lang="pl-PL" sz="3200" b="1" dirty="0" smtClean="0">
                <a:latin typeface="Garamond" panose="02020404030301010803" pitchFamily="18" charset="0"/>
              </a:rPr>
              <a:t>szarawej.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Stosowana na średnio wilgotne łąki, pastwiska oraz inne użytki </a:t>
            </a:r>
            <a:r>
              <a:rPr lang="pl-PL" sz="3200" b="1" dirty="0" smtClean="0">
                <a:latin typeface="Garamond" panose="02020404030301010803" pitchFamily="18" charset="0"/>
              </a:rPr>
              <a:t>zielone.</a:t>
            </a:r>
            <a:endParaRPr lang="pl-PL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416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7635" y="1296537"/>
            <a:ext cx="3787254" cy="504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409434" y="269880"/>
            <a:ext cx="9771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CC66FF"/>
                </a:solidFill>
                <a:latin typeface="Arial Black" panose="020B0A04020102020204" pitchFamily="34" charset="0"/>
              </a:rPr>
              <a:t>POWÓJ POLNY</a:t>
            </a:r>
            <a:endParaRPr lang="pl-PL" sz="4400" dirty="0">
              <a:solidFill>
                <a:srgbClr val="CC66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04967" y="1624084"/>
            <a:ext cx="6919415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900" b="1" dirty="0">
                <a:latin typeface="Garamond" panose="02020404030301010803" pitchFamily="18" charset="0"/>
              </a:rPr>
              <a:t>Łodyga </a:t>
            </a:r>
            <a:r>
              <a:rPr lang="pl-PL" sz="2900" b="1" dirty="0" smtClean="0">
                <a:latin typeface="Garamond" panose="02020404030301010803" pitchFamily="18" charset="0"/>
              </a:rPr>
              <a:t>jest pełzająca </a:t>
            </a:r>
            <a:r>
              <a:rPr lang="pl-PL" sz="2900" b="1" dirty="0">
                <a:latin typeface="Garamond" panose="02020404030301010803" pitchFamily="18" charset="0"/>
              </a:rPr>
              <a:t>lub wijąca się, długości 20-100 (wyjątkowo 200) </a:t>
            </a:r>
            <a:r>
              <a:rPr lang="pl-PL" sz="2900" b="1" dirty="0" smtClean="0">
                <a:latin typeface="Garamond" panose="02020404030301010803" pitchFamily="18" charset="0"/>
              </a:rPr>
              <a:t>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900" b="1" dirty="0" smtClean="0">
                <a:latin typeface="Garamond" panose="02020404030301010803" pitchFamily="18" charset="0"/>
              </a:rPr>
              <a:t>Liście pojedyncze</a:t>
            </a:r>
            <a:r>
              <a:rPr lang="pl-PL" sz="2900" b="1" dirty="0">
                <a:latin typeface="Garamond" panose="02020404030301010803" pitchFamily="18" charset="0"/>
              </a:rPr>
              <a:t>, na ogonkach, skrętoległe, u nasady strzałkowate lub lancetowate</a:t>
            </a:r>
            <a:r>
              <a:rPr lang="pl-PL" sz="29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900" b="1" dirty="0" smtClean="0">
                <a:latin typeface="Garamond" panose="02020404030301010803" pitchFamily="18" charset="0"/>
              </a:rPr>
              <a:t>Kwiaty o </a:t>
            </a:r>
            <a:r>
              <a:rPr lang="pl-PL" sz="2900" b="1" dirty="0">
                <a:latin typeface="Garamond" panose="02020404030301010803" pitchFamily="18" charset="0"/>
              </a:rPr>
              <a:t>lejkowatej kornie, w białoróżowe smugi, albo całkiem białe lub całkiem różowe</a:t>
            </a:r>
            <a:r>
              <a:rPr lang="pl-PL" sz="29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900" b="1" dirty="0">
                <a:latin typeface="Garamond" panose="02020404030301010803" pitchFamily="18" charset="0"/>
              </a:rPr>
              <a:t>Ziele i korzeń zawierają flawonoidy, kwas kawowy, żywice, garbniki i związki kumarynowe.</a:t>
            </a:r>
          </a:p>
        </p:txBody>
      </p:sp>
    </p:spTree>
    <p:extLst>
      <p:ext uri="{BB962C8B-B14F-4D97-AF65-F5344CB8AC3E}">
        <p14:creationId xmlns:p14="http://schemas.microsoft.com/office/powerpoint/2010/main" xmlns="" val="81734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91992" y="35616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BABKA LANCETOWATA</a:t>
            </a:r>
            <a:endParaRPr lang="pl-PL" sz="4000" b="1" dirty="0">
              <a:solidFill>
                <a:srgbClr val="6633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7583" y="1486468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447461" y="1486468"/>
            <a:ext cx="640024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  <a:ea typeface="Gungsuh" panose="02030600000101010101" pitchFamily="18" charset="-127"/>
              </a:rPr>
              <a:t>Pod powierzchnią krótkie kłącze.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  <a:ea typeface="Gungsuh" panose="02030600000101010101" pitchFamily="18" charset="-127"/>
              </a:rPr>
              <a:t>Liście są długie</a:t>
            </a:r>
            <a:r>
              <a:rPr lang="pl-PL" sz="2800" b="1" dirty="0">
                <a:latin typeface="Garamond" panose="02020404030301010803" pitchFamily="18" charset="0"/>
                <a:ea typeface="Gungsuh" panose="02030600000101010101" pitchFamily="18" charset="-127"/>
              </a:rPr>
              <a:t>, równowąskie, </a:t>
            </a:r>
            <a:r>
              <a:rPr lang="pl-PL" sz="2800" b="1" dirty="0" smtClean="0">
                <a:latin typeface="Garamond" panose="02020404030301010803" pitchFamily="18" charset="0"/>
                <a:ea typeface="Gungsuh" panose="02030600000101010101" pitchFamily="18" charset="-127"/>
              </a:rPr>
              <a:t>lancetowate.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  <a:ea typeface="Gungsuh" panose="02030600000101010101" pitchFamily="18" charset="-127"/>
              </a:rPr>
              <a:t>Kwiatki są drobne, niepozorne, białe do </a:t>
            </a:r>
            <a:r>
              <a:rPr lang="pl-PL" sz="2800" b="1" dirty="0" err="1">
                <a:latin typeface="Garamond" panose="02020404030301010803" pitchFamily="18" charset="0"/>
                <a:ea typeface="Gungsuh" panose="02030600000101010101" pitchFamily="18" charset="-127"/>
              </a:rPr>
              <a:t>brunatnoróżowych</a:t>
            </a:r>
            <a:r>
              <a:rPr lang="pl-PL" sz="2800" b="1" dirty="0">
                <a:latin typeface="Garamond" panose="02020404030301010803" pitchFamily="18" charset="0"/>
                <a:ea typeface="Gungsuh" panose="02030600000101010101" pitchFamily="18" charset="-127"/>
              </a:rPr>
              <a:t>, zebrane w gęsty, kulisty lub walcowaty, brunatny kłos</a:t>
            </a:r>
            <a:r>
              <a:rPr lang="pl-PL" sz="2800" b="1" dirty="0" smtClean="0">
                <a:latin typeface="Garamond" panose="02020404030301010803" pitchFamily="18" charset="0"/>
                <a:ea typeface="Gungsuh" panose="02030600000101010101" pitchFamily="18" charset="-127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  <a:ea typeface="Gungsuh" panose="02030600000101010101" pitchFamily="18" charset="-127"/>
              </a:rPr>
              <a:t>Liść babki lancetowatej stosowany jest głównie jako środek wykrztuśny i rozkurczający </a:t>
            </a:r>
            <a:r>
              <a:rPr lang="pl-PL" sz="2800" b="1" dirty="0" smtClean="0">
                <a:latin typeface="Garamond" panose="02020404030301010803" pitchFamily="18" charset="0"/>
                <a:ea typeface="Gungsuh" panose="02030600000101010101" pitchFamily="18" charset="-127"/>
              </a:rPr>
              <a:t>mięśnie </a:t>
            </a:r>
            <a:r>
              <a:rPr lang="pl-PL" sz="2800" b="1" dirty="0">
                <a:latin typeface="Garamond" panose="02020404030301010803" pitchFamily="18" charset="0"/>
                <a:ea typeface="Gungsuh" panose="02030600000101010101" pitchFamily="18" charset="-127"/>
              </a:rPr>
              <a:t>gładkie górnych dróg </a:t>
            </a:r>
            <a:r>
              <a:rPr lang="pl-PL" sz="2800" b="1" dirty="0" smtClean="0">
                <a:latin typeface="Garamond" panose="02020404030301010803" pitchFamily="18" charset="0"/>
                <a:ea typeface="Gungsuh" panose="02030600000101010101" pitchFamily="18" charset="-127"/>
              </a:rPr>
              <a:t>oddechowych.</a:t>
            </a:r>
            <a:endParaRPr lang="pl-PL" sz="2800" b="1" dirty="0">
              <a:latin typeface="Garamond" panose="02020404030301010803" pitchFamily="18" charset="0"/>
              <a:ea typeface="Gungsuh" panose="02030600000101010101" pitchFamily="18" charset="-127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4473">
            <a:off x="9607660" y="3268571"/>
            <a:ext cx="762000" cy="340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9807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33" t="-422" r="12331"/>
          <a:stretch/>
        </p:blipFill>
        <p:spPr>
          <a:xfrm>
            <a:off x="6796586" y="1569493"/>
            <a:ext cx="4982342" cy="432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119116" y="245660"/>
            <a:ext cx="9171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FF6699"/>
                </a:solidFill>
                <a:latin typeface="Arial Black" panose="020B0A04020102020204" pitchFamily="34" charset="0"/>
              </a:rPr>
              <a:t>ŚWIERZBNICA POLNA</a:t>
            </a:r>
            <a:endParaRPr lang="pl-PL" sz="4400" dirty="0">
              <a:solidFill>
                <a:srgbClr val="FF6699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13899" y="1569493"/>
            <a:ext cx="63598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Łodyga wzniesiona</a:t>
            </a:r>
            <a:r>
              <a:rPr lang="pl-PL" sz="2800" b="1" dirty="0">
                <a:latin typeface="Garamond" panose="02020404030301010803" pitchFamily="18" charset="0"/>
              </a:rPr>
              <a:t>, gęsto rozgałęziająca się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Ulistnienie naprzeciwległe, liście pierzastosieczne, szarozielone i gęsto </a:t>
            </a:r>
            <a:r>
              <a:rPr lang="pl-PL" sz="2800" b="1" dirty="0" smtClean="0">
                <a:latin typeface="Garamond" panose="02020404030301010803" pitchFamily="18" charset="0"/>
              </a:rPr>
              <a:t>owłosione.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Kwiaty niebieskofioletowe</a:t>
            </a:r>
            <a:r>
              <a:rPr lang="pl-PL" sz="2800" b="1" dirty="0">
                <a:latin typeface="Garamond" panose="02020404030301010803" pitchFamily="18" charset="0"/>
              </a:rPr>
              <a:t>, czerwonawe lub białe, zebrane w półkuliste koszyczki. Listki okrywy wyrastają gwiaździsto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Ziele i korzeń zawierają saponiny, alkaloidy, kwas kawowy, garbniki.</a:t>
            </a:r>
          </a:p>
        </p:txBody>
      </p:sp>
    </p:spTree>
    <p:extLst>
      <p:ext uri="{BB962C8B-B14F-4D97-AF65-F5344CB8AC3E}">
        <p14:creationId xmlns:p14="http://schemas.microsoft.com/office/powerpoint/2010/main" xmlns="" val="338273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0722" y="283692"/>
            <a:ext cx="102256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FF99FF"/>
                </a:solidFill>
                <a:latin typeface="Arial Black" panose="020B0A04020102020204" pitchFamily="34" charset="0"/>
              </a:rPr>
              <a:t>GRZYBIEŃ BIAŁY</a:t>
            </a:r>
            <a:endParaRPr lang="pl-PL" sz="4400" dirty="0">
              <a:solidFill>
                <a:srgbClr val="FF99F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1284" y="1282397"/>
            <a:ext cx="3779799" cy="503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423746" y="1282397"/>
            <a:ext cx="74044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300" b="1" dirty="0">
                <a:latin typeface="Garamond" panose="02020404030301010803" pitchFamily="18" charset="0"/>
              </a:rPr>
              <a:t>Liście z długim ogonkiem (w zależności od głębokości wody nawet do 2,5 </a:t>
            </a:r>
            <a:r>
              <a:rPr lang="pl-PL" sz="3300" b="1" dirty="0" smtClean="0">
                <a:latin typeface="Garamond" panose="02020404030301010803" pitchFamily="18" charset="0"/>
              </a:rPr>
              <a:t>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300" b="1" dirty="0" smtClean="0">
                <a:latin typeface="Garamond" panose="02020404030301010803" pitchFamily="18" charset="0"/>
              </a:rPr>
              <a:t>Kwiaty na </a:t>
            </a:r>
            <a:r>
              <a:rPr lang="pl-PL" sz="3300" b="1" dirty="0">
                <a:latin typeface="Garamond" panose="02020404030301010803" pitchFamily="18" charset="0"/>
              </a:rPr>
              <a:t>długich szypułkach, pływające, białe, duże – do 12 </a:t>
            </a:r>
            <a:r>
              <a:rPr lang="pl-PL" sz="3300" b="1" dirty="0" smtClean="0">
                <a:latin typeface="Garamond" panose="02020404030301010803" pitchFamily="18" charset="0"/>
              </a:rPr>
              <a:t>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300" b="1" dirty="0" smtClean="0">
                <a:latin typeface="Garamond" panose="02020404030301010803" pitchFamily="18" charset="0"/>
              </a:rPr>
              <a:t>Kłącza grube</a:t>
            </a:r>
            <a:r>
              <a:rPr lang="pl-PL" sz="3300" b="1" dirty="0">
                <a:latin typeface="Garamond" panose="02020404030301010803" pitchFamily="18" charset="0"/>
              </a:rPr>
              <a:t>, pełzające, walcowate, zwykle osiągające 5 cm </a:t>
            </a:r>
            <a:r>
              <a:rPr lang="pl-PL" sz="3300" b="1" dirty="0" smtClean="0">
                <a:latin typeface="Garamond" panose="02020404030301010803" pitchFamily="18" charset="0"/>
              </a:rPr>
              <a:t>średnicy.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300" b="1" dirty="0" smtClean="0">
                <a:latin typeface="Garamond" panose="02020404030301010803" pitchFamily="18" charset="0"/>
              </a:rPr>
              <a:t>Wyciągi </a:t>
            </a:r>
            <a:r>
              <a:rPr lang="pl-PL" sz="3300" b="1" dirty="0">
                <a:latin typeface="Garamond" panose="02020404030301010803" pitchFamily="18" charset="0"/>
              </a:rPr>
              <a:t>ze świeżych kwiatów są środkiem nasercowym i uspakajającym.</a:t>
            </a:r>
          </a:p>
        </p:txBody>
      </p:sp>
    </p:spTree>
    <p:extLst>
      <p:ext uri="{BB962C8B-B14F-4D97-AF65-F5344CB8AC3E}">
        <p14:creationId xmlns:p14="http://schemas.microsoft.com/office/powerpoint/2010/main" xmlns="" val="216551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66670" y="128789"/>
            <a:ext cx="9504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9933FF"/>
                </a:solidFill>
                <a:latin typeface="Arial Black" panose="020B0A04020102020204" pitchFamily="34" charset="0"/>
              </a:rPr>
              <a:t>IRYS WODNY</a:t>
            </a:r>
            <a:endParaRPr lang="pl-PL" sz="6000" dirty="0">
              <a:solidFill>
                <a:srgbClr val="9933F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311" y="1376271"/>
            <a:ext cx="3790949" cy="505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425003" y="1970467"/>
            <a:ext cx="705762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b="1" dirty="0" smtClean="0">
                <a:latin typeface="Garamond" panose="02020404030301010803" pitchFamily="18" charset="0"/>
              </a:rPr>
              <a:t>Liście szablaste</a:t>
            </a:r>
            <a:r>
              <a:rPr lang="pl-PL" sz="4000" b="1" dirty="0">
                <a:latin typeface="Garamond" panose="02020404030301010803" pitchFamily="18" charset="0"/>
              </a:rPr>
              <a:t>, równowąskie</a:t>
            </a:r>
            <a:r>
              <a:rPr lang="pl-PL" sz="4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000" b="1" dirty="0" smtClean="0">
                <a:latin typeface="Garamond" panose="02020404030301010803" pitchFamily="18" charset="0"/>
              </a:rPr>
              <a:t>Kwiaty duże </a:t>
            </a:r>
            <a:r>
              <a:rPr lang="pl-PL" sz="4000" b="1" dirty="0">
                <a:latin typeface="Garamond" panose="02020404030301010803" pitchFamily="18" charset="0"/>
              </a:rPr>
              <a:t>(wysokość 5–15 cm, średnica 5–18 cm), pojedyncze lub w kwiatostanach</a:t>
            </a:r>
            <a:r>
              <a:rPr lang="pl-PL" sz="4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4790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35" t="-294" r="13886" b="1760"/>
          <a:stretch/>
        </p:blipFill>
        <p:spPr>
          <a:xfrm>
            <a:off x="6975826" y="1931831"/>
            <a:ext cx="5310618" cy="419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759853" y="476517"/>
            <a:ext cx="9736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JASTRZĘBIEC KOSMACZEK</a:t>
            </a:r>
            <a:endParaRPr lang="pl-PL" sz="48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1971" y="1931831"/>
            <a:ext cx="64394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Łodyga nierozgałęziona</a:t>
            </a:r>
            <a:r>
              <a:rPr lang="pl-PL" sz="3000" b="1" dirty="0">
                <a:latin typeface="Garamond" panose="02020404030301010803" pitchFamily="18" charset="0"/>
              </a:rPr>
              <a:t>, bezlistna (głąbik, niekiedy z drobnymi łuskowatymi liśćmi</a:t>
            </a:r>
            <a:r>
              <a:rPr lang="pl-PL" sz="3000" b="1" dirty="0" smtClean="0">
                <a:latin typeface="Garamond" panose="02020404030301010803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Liście niebieskawozielone</a:t>
            </a:r>
            <a:r>
              <a:rPr lang="pl-PL" sz="3000" b="1" dirty="0">
                <a:latin typeface="Garamond" panose="02020404030301010803" pitchFamily="18" charset="0"/>
              </a:rPr>
              <a:t>, zebrane w odziomkową różyczkę, </a:t>
            </a:r>
            <a:r>
              <a:rPr lang="pl-PL" sz="3000" b="1" dirty="0" smtClean="0">
                <a:latin typeface="Garamond" panose="02020404030301010803" pitchFamily="18" charset="0"/>
              </a:rPr>
              <a:t>podłużne.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latin typeface="Garamond" panose="02020404030301010803" pitchFamily="18" charset="0"/>
              </a:rPr>
              <a:t>Kwiaty żółte, języczkowate, brzeżne z czerwonymi smugami od spodu</a:t>
            </a:r>
            <a:r>
              <a:rPr lang="pl-PL" sz="3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latin typeface="Garamond" panose="02020404030301010803" pitchFamily="18" charset="0"/>
              </a:rPr>
              <a:t>Zewnętrznie leczy rany, wrzody, czyraki i ropną wysypkę.</a:t>
            </a:r>
          </a:p>
        </p:txBody>
      </p:sp>
    </p:spTree>
    <p:extLst>
      <p:ext uri="{BB962C8B-B14F-4D97-AF65-F5344CB8AC3E}">
        <p14:creationId xmlns:p14="http://schemas.microsoft.com/office/powerpoint/2010/main" xmlns="" val="212616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85611" y="283335"/>
            <a:ext cx="9040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JEŻYNA FAŁDOWANA</a:t>
            </a:r>
            <a:endParaRPr lang="pl-PL" sz="4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4379" y="1114332"/>
            <a:ext cx="3984401" cy="531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553791" y="1519707"/>
            <a:ext cx="70833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b="1" dirty="0" smtClean="0">
                <a:latin typeface="Garamond" panose="02020404030301010803" pitchFamily="18" charset="0"/>
              </a:rPr>
              <a:t>Liście nieparzysto-pierzastozłożone.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b="1" dirty="0" smtClean="0">
                <a:latin typeface="Garamond" panose="02020404030301010803" pitchFamily="18" charset="0"/>
              </a:rPr>
              <a:t>Kwiaty promieniste</a:t>
            </a:r>
            <a:r>
              <a:rPr lang="pl-PL" sz="3600" b="1" dirty="0">
                <a:latin typeface="Garamond" panose="02020404030301010803" pitchFamily="18" charset="0"/>
              </a:rPr>
              <a:t>, o płatkach białych lub jasnoróżowych zebrane w dość krótkie grono</a:t>
            </a:r>
            <a:r>
              <a:rPr lang="pl-PL" sz="36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b="1" dirty="0" smtClean="0">
                <a:latin typeface="Garamond" panose="02020404030301010803" pitchFamily="18" charset="0"/>
              </a:rPr>
              <a:t>Owoce czarne</a:t>
            </a:r>
            <a:r>
              <a:rPr lang="pl-PL" sz="3600" b="1" dirty="0">
                <a:latin typeface="Garamond" panose="02020404030301010803" pitchFamily="18" charset="0"/>
              </a:rPr>
              <a:t>, jadalne, bardzo smaczne. </a:t>
            </a:r>
            <a:endParaRPr lang="pl-PL" sz="3600" b="1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4716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932" y="1339404"/>
            <a:ext cx="3940935" cy="5254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476518" y="244699"/>
            <a:ext cx="98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GLISTNIK JASKÓŁCZE ZIELE</a:t>
            </a:r>
            <a:endParaRPr lang="pl-PL" sz="44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96214" y="1339404"/>
            <a:ext cx="72765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Łodyga okrągła </a:t>
            </a:r>
            <a:r>
              <a:rPr lang="pl-PL" sz="2800" b="1" dirty="0">
                <a:latin typeface="Garamond" panose="02020404030301010803" pitchFamily="18" charset="0"/>
              </a:rPr>
              <a:t>na przekroju. Za młodu rzadko, odstająco owłosiona, zwłaszcza w </a:t>
            </a:r>
            <a:r>
              <a:rPr lang="pl-PL" sz="2800" b="1" dirty="0" smtClean="0">
                <a:latin typeface="Garamond" panose="02020404030301010803" pitchFamily="18" charset="0"/>
              </a:rPr>
              <a:t>węzłach.</a:t>
            </a:r>
            <a:endParaRPr lang="pl-PL" sz="2800" b="1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Palowy </a:t>
            </a:r>
            <a:r>
              <a:rPr lang="pl-PL" sz="2800" b="1" dirty="0">
                <a:latin typeface="Garamond" panose="02020404030301010803" pitchFamily="18" charset="0"/>
              </a:rPr>
              <a:t>system korzeniowy z </a:t>
            </a:r>
            <a:r>
              <a:rPr lang="pl-PL" sz="2800" b="1" dirty="0" smtClean="0">
                <a:latin typeface="Garamond" panose="02020404030301010803" pitchFamily="18" charset="0"/>
              </a:rPr>
              <a:t>grubym, </a:t>
            </a:r>
            <a:r>
              <a:rPr lang="pl-PL" sz="2800" b="1" dirty="0">
                <a:latin typeface="Garamond" panose="02020404030301010803" pitchFamily="18" charset="0"/>
              </a:rPr>
              <a:t>stożkowatym i czarnobrązowym korzeniem </a:t>
            </a:r>
            <a:r>
              <a:rPr lang="pl-PL" sz="2800" b="1" dirty="0" smtClean="0">
                <a:latin typeface="Garamond" panose="02020404030301010803" pitchFamily="18" charset="0"/>
              </a:rPr>
              <a:t>głównym.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Liście odziomkowe.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Szypułki </a:t>
            </a:r>
            <a:r>
              <a:rPr lang="pl-PL" sz="2800" b="1" dirty="0">
                <a:latin typeface="Garamond" panose="02020404030301010803" pitchFamily="18" charset="0"/>
              </a:rPr>
              <a:t>kwiatowe o długości 2-8 </a:t>
            </a:r>
            <a:r>
              <a:rPr lang="pl-PL" sz="2800" b="1" dirty="0" smtClean="0">
                <a:latin typeface="Garamond" panose="02020404030301010803" pitchFamily="18" charset="0"/>
              </a:rPr>
              <a:t>cm.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Dym powstający ze spalonej rośliny ma własności </a:t>
            </a:r>
            <a:r>
              <a:rPr lang="pl-PL" sz="2800" b="1" dirty="0" smtClean="0">
                <a:latin typeface="Garamond" panose="02020404030301010803" pitchFamily="18" charset="0"/>
              </a:rPr>
              <a:t>owadobójcze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4053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3821" y="1300766"/>
            <a:ext cx="3767071" cy="502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656823" y="257578"/>
            <a:ext cx="9581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FF9933"/>
                </a:solidFill>
                <a:latin typeface="Arial Black" panose="020B0A04020102020204" pitchFamily="34" charset="0"/>
              </a:rPr>
              <a:t>JASTRZĘBIEC POMARAŃCZOWY</a:t>
            </a:r>
            <a:endParaRPr lang="pl-PL" sz="4000" dirty="0">
              <a:solidFill>
                <a:srgbClr val="FF993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2124" y="1300766"/>
            <a:ext cx="70916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400" b="1" dirty="0" smtClean="0">
                <a:latin typeface="Garamond" panose="02020404030301010803" pitchFamily="18" charset="0"/>
              </a:rPr>
              <a:t>Łodyga pojedyncza</a:t>
            </a:r>
            <a:r>
              <a:rPr lang="pl-PL" sz="3400" b="1" dirty="0">
                <a:latin typeface="Garamond" panose="02020404030301010803" pitchFamily="18" charset="0"/>
              </a:rPr>
              <a:t>, okrągła, wyrasta na wysokość 20–60 cm</a:t>
            </a:r>
            <a:r>
              <a:rPr lang="pl-PL" sz="34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400" b="1" dirty="0">
                <a:latin typeface="Garamond" panose="02020404030301010803" pitchFamily="18" charset="0"/>
              </a:rPr>
              <a:t>Większość liści wyrasta tuż przy </a:t>
            </a:r>
            <a:r>
              <a:rPr lang="pl-PL" sz="3400" b="1" dirty="0" smtClean="0">
                <a:latin typeface="Garamond" panose="02020404030301010803" pitchFamily="18" charset="0"/>
              </a:rPr>
              <a:t>ziemi.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400" b="1" dirty="0" smtClean="0">
                <a:latin typeface="Garamond" panose="02020404030301010803" pitchFamily="18" charset="0"/>
              </a:rPr>
              <a:t>Kwiaty zebrane </a:t>
            </a:r>
            <a:r>
              <a:rPr lang="pl-PL" sz="3400" b="1" dirty="0">
                <a:latin typeface="Garamond" panose="02020404030301010803" pitchFamily="18" charset="0"/>
              </a:rPr>
              <a:t>w kwiatostan złożony typu wierzchotka wyrastający ze szczytu łodygi</a:t>
            </a:r>
            <a:r>
              <a:rPr lang="pl-PL" sz="34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400" b="1" dirty="0">
                <a:latin typeface="Garamond" panose="02020404030301010803" pitchFamily="18" charset="0"/>
              </a:rPr>
              <a:t>Spotkać go można na górskich łąkach i halach.</a:t>
            </a:r>
          </a:p>
        </p:txBody>
      </p:sp>
    </p:spTree>
    <p:extLst>
      <p:ext uri="{BB962C8B-B14F-4D97-AF65-F5344CB8AC3E}">
        <p14:creationId xmlns:p14="http://schemas.microsoft.com/office/powerpoint/2010/main" xmlns="" val="300214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5642" y="1352282"/>
            <a:ext cx="3829587" cy="510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444312" y="389657"/>
            <a:ext cx="8744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993366"/>
                </a:solidFill>
                <a:latin typeface="Arial Black" panose="020B0A04020102020204" pitchFamily="34" charset="0"/>
              </a:rPr>
              <a:t>KUPKÓWKA POSPOLITA</a:t>
            </a:r>
            <a:endParaRPr lang="pl-PL" sz="4400" dirty="0">
              <a:solidFill>
                <a:srgbClr val="993366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9245" y="1545465"/>
            <a:ext cx="71864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Źdźbło ma wysokość od 50 cm do ok. 1,5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Liście szarozielone</a:t>
            </a:r>
            <a:r>
              <a:rPr lang="pl-PL" sz="3000" b="1" dirty="0">
                <a:latin typeface="Garamond" panose="02020404030301010803" pitchFamily="18" charset="0"/>
              </a:rPr>
              <a:t>, o szerokości 4-10 mm, przeważnie szorstkie</a:t>
            </a:r>
            <a:r>
              <a:rPr lang="pl-PL" sz="3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 smtClean="0">
                <a:latin typeface="Garamond" panose="02020404030301010803" pitchFamily="18" charset="0"/>
              </a:rPr>
              <a:t>Kwiaty zebrane </a:t>
            </a:r>
            <a:r>
              <a:rPr lang="pl-PL" sz="3000" b="1" dirty="0">
                <a:latin typeface="Garamond" panose="02020404030301010803" pitchFamily="18" charset="0"/>
              </a:rPr>
              <a:t>w wiechę, początkowo ścieśnioną, później luźną i zwykle zagęszczającą się u góry</a:t>
            </a:r>
            <a:r>
              <a:rPr lang="pl-PL" sz="30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000" b="1" dirty="0">
                <a:latin typeface="Garamond" panose="02020404030301010803" pitchFamily="18" charset="0"/>
              </a:rPr>
              <a:t>Daje wysokie plony siana dobrej wartości pastewnej, jeżeli jest wcześnie skoszona.</a:t>
            </a:r>
          </a:p>
        </p:txBody>
      </p:sp>
    </p:spTree>
    <p:extLst>
      <p:ext uri="{BB962C8B-B14F-4D97-AF65-F5344CB8AC3E}">
        <p14:creationId xmlns:p14="http://schemas.microsoft.com/office/powerpoint/2010/main" xmlns="" val="305600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8825" y="1206665"/>
            <a:ext cx="3979572" cy="5306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502276" y="128789"/>
            <a:ext cx="10174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SKRZYP POLNY</a:t>
            </a:r>
            <a:endParaRPr lang="pl-PL" sz="5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4684" y="1443009"/>
            <a:ext cx="73924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Pęd zarodnionośny pojawia </a:t>
            </a:r>
            <a:r>
              <a:rPr lang="pl-PL" sz="3200" b="1" dirty="0">
                <a:latin typeface="Garamond" panose="02020404030301010803" pitchFamily="18" charset="0"/>
              </a:rPr>
              <a:t>się wczesną wiosną jest soczysty, wzniesiony i </a:t>
            </a:r>
            <a:r>
              <a:rPr lang="pl-PL" sz="3200" b="1" dirty="0" smtClean="0">
                <a:latin typeface="Garamond" panose="02020404030301010803" pitchFamily="18" charset="0"/>
              </a:rPr>
              <a:t>nierozgałęziony.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Pęd płonny pojawia </a:t>
            </a:r>
            <a:r>
              <a:rPr lang="pl-PL" sz="3200" b="1" dirty="0">
                <a:latin typeface="Garamond" panose="02020404030301010803" pitchFamily="18" charset="0"/>
              </a:rPr>
              <a:t>się pod koniec wiosny, ma wysokość do 40 cm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Liście są </a:t>
            </a:r>
            <a:r>
              <a:rPr lang="pl-PL" sz="3200" b="1" dirty="0">
                <a:latin typeface="Garamond" panose="02020404030301010803" pitchFamily="18" charset="0"/>
              </a:rPr>
              <a:t>bardzo drobne, występują na pędach w </a:t>
            </a:r>
            <a:r>
              <a:rPr lang="pl-PL" sz="3200" b="1" dirty="0" smtClean="0">
                <a:latin typeface="Garamond" panose="02020404030301010803" pitchFamily="18" charset="0"/>
              </a:rPr>
              <a:t>okółku.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Napar może być stosowany do mycia skóry o cerze </a:t>
            </a:r>
            <a:r>
              <a:rPr lang="pl-PL" sz="3200" b="1" dirty="0" smtClean="0">
                <a:latin typeface="Garamond" panose="02020404030301010803" pitchFamily="18" charset="0"/>
              </a:rPr>
              <a:t>zmęczonej.</a:t>
            </a:r>
            <a:endParaRPr lang="pl-PL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72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037" y="1455313"/>
            <a:ext cx="3825026" cy="500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566671" y="321972"/>
            <a:ext cx="9672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CC66FF"/>
                </a:solidFill>
                <a:latin typeface="Arial Black" panose="020B0A04020102020204" pitchFamily="34" charset="0"/>
              </a:rPr>
              <a:t>BODZISZEK ŁĄKOWY</a:t>
            </a:r>
            <a:endParaRPr lang="pl-PL" sz="4400" dirty="0">
              <a:solidFill>
                <a:srgbClr val="CC66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66671" y="1751527"/>
            <a:ext cx="72333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Łodyga wznosząca </a:t>
            </a:r>
            <a:r>
              <a:rPr lang="pl-PL" sz="3200" b="1" dirty="0">
                <a:latin typeface="Garamond" panose="02020404030301010803" pitchFamily="18" charset="0"/>
              </a:rPr>
              <a:t>się, rozgałęziona, i pokryta włoskami gruczołowymi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Liście nerkowate</a:t>
            </a:r>
            <a:r>
              <a:rPr lang="pl-PL" sz="3200" b="1" dirty="0">
                <a:latin typeface="Garamond" panose="02020404030301010803" pitchFamily="18" charset="0"/>
              </a:rPr>
              <a:t>, dłoniasto-dzielne, pocięte niemal do samej nasady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Kwiaty wyrastają </a:t>
            </a:r>
            <a:r>
              <a:rPr lang="pl-PL" sz="3200" b="1" dirty="0">
                <a:latin typeface="Garamond" panose="02020404030301010803" pitchFamily="18" charset="0"/>
              </a:rPr>
              <a:t>po dwa na szczycie łodygi i jej </a:t>
            </a:r>
            <a:r>
              <a:rPr lang="pl-PL" sz="3200" b="1" dirty="0" err="1">
                <a:latin typeface="Garamond" panose="02020404030301010803" pitchFamily="18" charset="0"/>
              </a:rPr>
              <a:t>odgałęzień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Stosowano ją jako środek </a:t>
            </a:r>
            <a:r>
              <a:rPr lang="pl-PL" sz="3200" b="1" dirty="0" smtClean="0">
                <a:latin typeface="Garamond" panose="02020404030301010803" pitchFamily="18" charset="0"/>
              </a:rPr>
              <a:t>ściągający.</a:t>
            </a:r>
            <a:endParaRPr lang="pl-PL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97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72571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rgbClr val="0066FF"/>
                </a:solidFill>
                <a:latin typeface="Arial Black" panose="020B0A04020102020204" pitchFamily="34" charset="0"/>
              </a:rPr>
              <a:t>CHABER BŁAWATEK</a:t>
            </a:r>
            <a:endParaRPr lang="pl-PL" sz="4000" b="1" dirty="0">
              <a:solidFill>
                <a:srgbClr val="0066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2007" y="2160589"/>
            <a:ext cx="6281027" cy="388077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Łodyga cienka</a:t>
            </a:r>
            <a:r>
              <a:rPr lang="pl-PL" sz="2400" b="1" dirty="0">
                <a:latin typeface="Garamond" panose="02020404030301010803" pitchFamily="18" charset="0"/>
              </a:rPr>
              <a:t>, prosta, lekko </a:t>
            </a:r>
            <a:r>
              <a:rPr lang="pl-PL" sz="2400" b="1" dirty="0" smtClean="0">
                <a:latin typeface="Garamond" panose="02020404030301010803" pitchFamily="18" charset="0"/>
              </a:rPr>
              <a:t>żeberkowana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Liście ułożone </a:t>
            </a:r>
            <a:r>
              <a:rPr lang="pl-PL" sz="2400" b="1" dirty="0">
                <a:latin typeface="Garamond" panose="02020404030301010803" pitchFamily="18" charset="0"/>
              </a:rPr>
              <a:t>skrętolegle, najczęściej </a:t>
            </a:r>
            <a:r>
              <a:rPr lang="pl-PL" sz="2400" b="1" dirty="0" err="1">
                <a:latin typeface="Garamond" panose="02020404030301010803" pitchFamily="18" charset="0"/>
              </a:rPr>
              <a:t>równowąskolancetowate</a:t>
            </a:r>
            <a:r>
              <a:rPr lang="pl-PL" sz="2400" b="1" dirty="0">
                <a:latin typeface="Garamond" panose="02020404030301010803" pitchFamily="18" charset="0"/>
              </a:rPr>
              <a:t>, szarozielone, szerokości 2–5 mm</a:t>
            </a:r>
            <a:r>
              <a:rPr lang="pl-PL" sz="2400" b="1" dirty="0" smtClean="0">
                <a:latin typeface="Garamond" panose="02020404030301010803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Kwiaty tylko rurkowate. Pojedyncze koszyczki kwiatowe o średnicy 2-3 cm wyrastają na szczytach pędów z łuskowatej, podłużnej okrywy</a:t>
            </a:r>
            <a:r>
              <a:rPr lang="pl-PL" sz="2400" b="1" dirty="0" smtClean="0">
                <a:latin typeface="Garamond" panose="02020404030301010803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Ze </a:t>
            </a:r>
            <a:r>
              <a:rPr lang="pl-PL" sz="2400" b="1" dirty="0">
                <a:latin typeface="Garamond" panose="02020404030301010803" pitchFamily="18" charset="0"/>
              </a:rPr>
              <a:t>względu na bardzo łagodne działanie przeciwzapalne stosowany przy zapaleniu spojówek i w pediatrii.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3034" y="2046515"/>
            <a:ext cx="5045424" cy="352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5446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0340" y="1352280"/>
            <a:ext cx="3738093" cy="498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901521" y="244699"/>
            <a:ext cx="92470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SZCZAW ZWYCZAJNY</a:t>
            </a:r>
            <a:endParaRPr lang="pl-PL" sz="4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1972" y="1352280"/>
            <a:ext cx="75470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Liście odziomkowe </a:t>
            </a:r>
            <a:r>
              <a:rPr lang="pl-PL" sz="3200" b="1" dirty="0">
                <a:latin typeface="Garamond" panose="02020404030301010803" pitchFamily="18" charset="0"/>
              </a:rPr>
              <a:t>na długich ogonkach jajowato-podługowate, górne liście siedzące</a:t>
            </a:r>
            <a:r>
              <a:rPr lang="pl-PL" sz="32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Kwiaty </a:t>
            </a:r>
            <a:r>
              <a:rPr lang="pl-PL" sz="3200" b="1" dirty="0">
                <a:latin typeface="Garamond" panose="02020404030301010803" pitchFamily="18" charset="0"/>
              </a:rPr>
              <a:t>małe, jednopłciowe w luźnych, wąskich </a:t>
            </a:r>
            <a:r>
              <a:rPr lang="pl-PL" sz="3200" b="1" dirty="0" smtClean="0">
                <a:latin typeface="Garamond" panose="02020404030301010803" pitchFamily="18" charset="0"/>
              </a:rPr>
              <a:t>wiechach.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 smtClean="0">
                <a:latin typeface="Garamond" panose="02020404030301010803" pitchFamily="18" charset="0"/>
              </a:rPr>
              <a:t>Naparem </a:t>
            </a:r>
            <a:r>
              <a:rPr lang="pl-PL" sz="3200" b="1" dirty="0">
                <a:latin typeface="Garamond" panose="02020404030301010803" pitchFamily="18" charset="0"/>
              </a:rPr>
              <a:t>płucze się owrzodzoną jamę </a:t>
            </a:r>
            <a:r>
              <a:rPr lang="pl-PL" sz="3200" b="1" dirty="0" smtClean="0">
                <a:latin typeface="Garamond" panose="02020404030301010803" pitchFamily="18" charset="0"/>
              </a:rPr>
              <a:t>ustną.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Garamond" panose="02020404030301010803" pitchFamily="18" charset="0"/>
              </a:rPr>
              <a:t>Zawiera szkodliwy dla zdrowia szczawian potasu </a:t>
            </a:r>
            <a:r>
              <a:rPr lang="pl-PL" sz="3200" b="1" dirty="0" smtClean="0">
                <a:latin typeface="Garamond" panose="02020404030301010803" pitchFamily="18" charset="0"/>
              </a:rPr>
              <a:t>jednowodny.</a:t>
            </a:r>
            <a:endParaRPr lang="pl-PL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65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1" t="293" r="17822" b="-1170"/>
          <a:stretch/>
        </p:blipFill>
        <p:spPr>
          <a:xfrm>
            <a:off x="6310648" y="1841679"/>
            <a:ext cx="5486400" cy="4443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798491" y="390729"/>
            <a:ext cx="983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JABŁOŃ DZIKA</a:t>
            </a:r>
            <a:endParaRPr lang="pl-PL" sz="5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89397" y="1841679"/>
            <a:ext cx="57310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Ulistnienie skrętoległe, liście szerokoeliptyczne do okrągławych, do 6,5 cm </a:t>
            </a:r>
            <a:r>
              <a:rPr lang="pl-PL" sz="2800" b="1" dirty="0" smtClean="0">
                <a:latin typeface="Garamond" panose="02020404030301010803" pitchFamily="18" charset="0"/>
              </a:rPr>
              <a:t>długości.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latin typeface="Garamond" panose="02020404030301010803" pitchFamily="18" charset="0"/>
              </a:rPr>
              <a:t>Kwiaty dość </a:t>
            </a:r>
            <a:r>
              <a:rPr lang="pl-PL" sz="2800" b="1" dirty="0">
                <a:latin typeface="Garamond" panose="02020404030301010803" pitchFamily="18" charset="0"/>
              </a:rPr>
              <a:t>duże, zebrane po kilka w </a:t>
            </a:r>
            <a:r>
              <a:rPr lang="pl-PL" sz="2800" b="1" dirty="0" err="1">
                <a:latin typeface="Garamond" panose="02020404030301010803" pitchFamily="18" charset="0"/>
              </a:rPr>
              <a:t>baldachokształtne</a:t>
            </a:r>
            <a:r>
              <a:rPr lang="pl-PL" sz="2800" b="1" dirty="0">
                <a:latin typeface="Garamond" panose="02020404030301010803" pitchFamily="18" charset="0"/>
              </a:rPr>
              <a:t> kwiatostany</a:t>
            </a:r>
            <a:r>
              <a:rPr lang="pl-PL" sz="28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latin typeface="Garamond" panose="02020404030301010803" pitchFamily="18" charset="0"/>
              </a:rPr>
              <a:t>Drewno było cenione ze względu na twardość i czerwone </a:t>
            </a:r>
            <a:r>
              <a:rPr lang="pl-PL" sz="2800" b="1" dirty="0" smtClean="0">
                <a:latin typeface="Garamond" panose="02020404030301010803" pitchFamily="18" charset="0"/>
              </a:rPr>
              <a:t>zabarwienie.</a:t>
            </a:r>
            <a:endParaRPr lang="pl-PL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82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72734" y="1944709"/>
            <a:ext cx="102902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600" b="1" dirty="0" smtClean="0">
                <a:latin typeface="Arial Black" panose="020B0A04020102020204" pitchFamily="34" charset="0"/>
              </a:rPr>
              <a:t>KONIEC</a:t>
            </a:r>
            <a:endParaRPr lang="pl-PL" sz="1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891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2490" y="787303"/>
            <a:ext cx="3854528" cy="1278466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>
                <a:solidFill>
                  <a:srgbClr val="FFCC00"/>
                </a:solidFill>
                <a:latin typeface="Arial Black" panose="020B0A04020102020204" pitchFamily="34" charset="0"/>
              </a:rPr>
              <a:t>JASKIER POLNY</a:t>
            </a:r>
            <a:endParaRPr lang="pl-PL" sz="4000" b="1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7475" y="787303"/>
            <a:ext cx="4145756" cy="552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31125" y="2258915"/>
            <a:ext cx="3854528" cy="258444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Drobny korzeń</a:t>
            </a:r>
            <a:r>
              <a:rPr lang="pl-PL" sz="2400" b="1" dirty="0">
                <a:latin typeface="Garamond" panose="02020404030301010803" pitchFamily="18" charset="0"/>
              </a:rPr>
              <a:t>, wyróżniający od innych gatunków, gdzie występują rozłogi i  </a:t>
            </a:r>
            <a:r>
              <a:rPr lang="pl-PL" sz="2400" b="1" dirty="0" smtClean="0">
                <a:latin typeface="Garamond" panose="02020404030301010803" pitchFamily="18" charset="0"/>
              </a:rPr>
              <a:t>bulwy.</a:t>
            </a:r>
            <a:endParaRPr lang="pl-PL" sz="2400" b="1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 </a:t>
            </a:r>
            <a:r>
              <a:rPr lang="pl-PL" sz="2400" b="1" dirty="0">
                <a:latin typeface="Garamond" panose="02020404030301010803" pitchFamily="18" charset="0"/>
              </a:rPr>
              <a:t>owoce – orzeszki są bardzo </a:t>
            </a:r>
            <a:r>
              <a:rPr lang="pl-PL" sz="2400" b="1" dirty="0" smtClean="0">
                <a:latin typeface="Garamond" panose="02020404030301010803" pitchFamily="18" charset="0"/>
              </a:rPr>
              <a:t>czepne.</a:t>
            </a:r>
            <a:endParaRPr lang="pl-PL" sz="2400" b="1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łatwo </a:t>
            </a:r>
            <a:r>
              <a:rPr lang="pl-PL" sz="2400" b="1" dirty="0">
                <a:latin typeface="Garamond" panose="02020404030301010803" pitchFamily="18" charset="0"/>
              </a:rPr>
              <a:t>pomylić z niektórymi zawilcami (ale nie występują one na polach</a:t>
            </a:r>
            <a:r>
              <a:rPr lang="pl-PL" sz="2400" b="1" dirty="0" smtClean="0">
                <a:latin typeface="Garamond" panose="02020404030301010803" pitchFamily="18" charset="0"/>
              </a:rPr>
              <a:t>).</a:t>
            </a:r>
            <a:endParaRPr lang="pl-PL" sz="2400" b="1" dirty="0">
              <a:latin typeface="Garamond" panose="02020404030301010803" pitchFamily="18" charset="0"/>
            </a:endParaRP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xmlns="" val="339709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rgbClr val="808080"/>
                </a:solidFill>
                <a:latin typeface="Arial Black" panose="020B0A04020102020204" pitchFamily="34" charset="0"/>
              </a:rPr>
              <a:t>BEZ CZARNY</a:t>
            </a:r>
            <a:endParaRPr lang="pl-PL" sz="4000" b="1" dirty="0">
              <a:solidFill>
                <a:srgbClr val="80808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9531" y="1683657"/>
            <a:ext cx="3531476" cy="463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159657" y="1683657"/>
            <a:ext cx="64298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Pędy są prosto </a:t>
            </a:r>
            <a:r>
              <a:rPr lang="pl-PL" sz="2400" b="1" dirty="0">
                <a:latin typeface="Garamond" panose="02020404030301010803" pitchFamily="18" charset="0"/>
              </a:rPr>
              <a:t>wzniesione, z łukowato zwykle odginającymi się </a:t>
            </a:r>
            <a:r>
              <a:rPr lang="pl-PL" sz="2400" b="1" dirty="0" err="1">
                <a:latin typeface="Garamond" panose="02020404030301010803" pitchFamily="18" charset="0"/>
              </a:rPr>
              <a:t>odgałęzieniami</a:t>
            </a:r>
            <a:r>
              <a:rPr lang="pl-PL" sz="2400" b="1" dirty="0">
                <a:latin typeface="Garamond" panose="02020404030301010803" pitchFamily="18" charset="0"/>
              </a:rPr>
              <a:t> </a:t>
            </a:r>
            <a:r>
              <a:rPr lang="pl-PL" sz="2400" b="1" dirty="0" smtClean="0">
                <a:latin typeface="Garamond" panose="02020404030301010803" pitchFamily="18" charset="0"/>
              </a:rPr>
              <a:t>bocznymi.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Liście mają </a:t>
            </a:r>
            <a:r>
              <a:rPr lang="pl-PL" sz="2400" b="1" dirty="0">
                <a:latin typeface="Garamond" panose="02020404030301010803" pitchFamily="18" charset="0"/>
              </a:rPr>
              <a:t>długość około dwukrotnie większą od szerokości. Są </a:t>
            </a:r>
            <a:r>
              <a:rPr lang="pl-PL" sz="2400" b="1" dirty="0" smtClean="0">
                <a:latin typeface="Garamond" panose="02020404030301010803" pitchFamily="18" charset="0"/>
              </a:rPr>
              <a:t>nieparzysto-pierzastozłożone.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Pojedyncze kwiaty są drobne (do 5 mm średnicy), mają krótki </a:t>
            </a:r>
            <a:r>
              <a:rPr lang="pl-PL" sz="2400" b="1" dirty="0" smtClean="0">
                <a:latin typeface="Garamond" panose="02020404030301010803" pitchFamily="18" charset="0"/>
              </a:rPr>
              <a:t>kielich i </a:t>
            </a:r>
            <a:r>
              <a:rPr lang="pl-PL" sz="2400" b="1" dirty="0">
                <a:latin typeface="Garamond" panose="02020404030301010803" pitchFamily="18" charset="0"/>
              </a:rPr>
              <a:t>zazwyczaj 5-płatkową koronę (białą lub kremową</a:t>
            </a:r>
            <a:r>
              <a:rPr lang="pl-PL" sz="2400" b="1" dirty="0" smtClean="0">
                <a:latin typeface="Garamond" panose="02020404030301010803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Napary </a:t>
            </a:r>
            <a:r>
              <a:rPr lang="pl-PL" sz="2400" b="1" dirty="0">
                <a:latin typeface="Garamond" panose="02020404030301010803" pitchFamily="18" charset="0"/>
              </a:rPr>
              <a:t>z kwiatów są używane przy przeziębieniach, do leczenia różnego rodzaju nieżytów i stanów zapalnych dróg </a:t>
            </a:r>
            <a:r>
              <a:rPr lang="pl-PL" sz="2400" b="1" dirty="0" smtClean="0">
                <a:latin typeface="Garamond" panose="02020404030301010803" pitchFamily="18" charset="0"/>
              </a:rPr>
              <a:t>oddechowych.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466711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rgbClr val="009900"/>
                </a:solidFill>
                <a:latin typeface="Arial Black" panose="020B0A04020102020204" pitchFamily="34" charset="0"/>
              </a:rPr>
              <a:t>CHRZAN POSPOLITY</a:t>
            </a:r>
            <a:endParaRPr lang="pl-PL" sz="4000" b="1" dirty="0">
              <a:solidFill>
                <a:srgbClr val="0099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0248" y="1671145"/>
            <a:ext cx="3711720" cy="477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189186" y="1671145"/>
            <a:ext cx="692106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Łodyga osiąga do </a:t>
            </a:r>
            <a:r>
              <a:rPr lang="pl-PL" sz="2600" b="1" dirty="0">
                <a:latin typeface="Garamond" panose="02020404030301010803" pitchFamily="18" charset="0"/>
              </a:rPr>
              <a:t>150 cm wysokości. Rozgałęziona w górnej części, kanciasta, gładka, ulistniona</a:t>
            </a:r>
            <a:r>
              <a:rPr lang="pl-PL" sz="26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Korzeń jest długi</a:t>
            </a:r>
            <a:r>
              <a:rPr lang="pl-PL" sz="2600" b="1" dirty="0">
                <a:latin typeface="Garamond" panose="02020404030301010803" pitchFamily="18" charset="0"/>
              </a:rPr>
              <a:t>, mięsisty o barwie jasnożółtej, na przekroju biały. O bardzo silnym aromacie i ostrym smaku</a:t>
            </a:r>
            <a:r>
              <a:rPr lang="pl-PL" sz="26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Liście są bardzo duże, nawet do 101 cm długości.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Kwiaty są niewielkie</a:t>
            </a:r>
            <a:r>
              <a:rPr lang="pl-PL" sz="2600" b="1" dirty="0">
                <a:latin typeface="Garamond" panose="02020404030301010803" pitchFamily="18" charset="0"/>
              </a:rPr>
              <a:t>, białe zebrane w dekoracyjne wiechy na wierzchołkach </a:t>
            </a:r>
            <a:r>
              <a:rPr lang="pl-PL" sz="2600" b="1" dirty="0" smtClean="0">
                <a:latin typeface="Garamond" panose="02020404030301010803" pitchFamily="18" charset="0"/>
              </a:rPr>
              <a:t>pędów.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Chrzan </a:t>
            </a:r>
            <a:r>
              <a:rPr lang="pl-PL" sz="2600" b="1" dirty="0">
                <a:latin typeface="Garamond" panose="02020404030301010803" pitchFamily="18" charset="0"/>
              </a:rPr>
              <a:t>przejawia działanie grzybobójcze, </a:t>
            </a:r>
            <a:r>
              <a:rPr lang="pl-PL" sz="2600" b="1" dirty="0" smtClean="0">
                <a:latin typeface="Garamond" panose="02020404030301010803" pitchFamily="18" charset="0"/>
              </a:rPr>
              <a:t>bakteriobójcze i wykrztuśne.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51540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4188" y="32299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POKRZYWA ZWYCZAJNA</a:t>
            </a:r>
            <a:endParaRPr lang="pl-PL" sz="4400" b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4172" y="1524000"/>
            <a:ext cx="570801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Łodyga jest pojedyncza </a:t>
            </a:r>
            <a:r>
              <a:rPr lang="pl-PL" sz="2600" b="1" dirty="0">
                <a:latin typeface="Garamond" panose="02020404030301010803" pitchFamily="18" charset="0"/>
              </a:rPr>
              <a:t>lub rzadko i słabo </a:t>
            </a:r>
            <a:r>
              <a:rPr lang="pl-PL" sz="2600" b="1" dirty="0" smtClean="0">
                <a:latin typeface="Garamond" panose="02020404030301010803" pitchFamily="18" charset="0"/>
              </a:rPr>
              <a:t>rozgałęziona.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>
                <a:latin typeface="Garamond" panose="02020404030301010803" pitchFamily="18" charset="0"/>
              </a:rPr>
              <a:t>Ulistnienie nakrzyżległe. Z węzłów poza parą liści wyrastają równowąskie przylistki o długości 5–8 </a:t>
            </a:r>
            <a:r>
              <a:rPr lang="pl-PL" sz="2600" b="1" dirty="0" smtClean="0">
                <a:latin typeface="Garamond" panose="02020404030301010803" pitchFamily="18" charset="0"/>
              </a:rPr>
              <a:t>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>
                <a:latin typeface="Garamond" panose="02020404030301010803" pitchFamily="18" charset="0"/>
              </a:rPr>
              <a:t>Kwiaty niepozorne (do 1,5 mm średnicy), zielone, z czterodzielnym </a:t>
            </a:r>
            <a:r>
              <a:rPr lang="pl-PL" sz="2600" b="1" dirty="0" smtClean="0">
                <a:latin typeface="Garamond" panose="02020404030301010803" pitchFamily="18" charset="0"/>
              </a:rPr>
              <a:t>okwiatem.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>
                <a:latin typeface="Garamond" panose="02020404030301010803" pitchFamily="18" charset="0"/>
              </a:rPr>
              <a:t>Używana miejscowo sprzyja gojeniu się ran, czyraków i </a:t>
            </a:r>
            <a:r>
              <a:rPr lang="pl-PL" sz="2600" b="1" dirty="0" smtClean="0">
                <a:latin typeface="Garamond" panose="02020404030301010803" pitchFamily="18" charset="0"/>
              </a:rPr>
              <a:t>wrzodów.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7845" y="1845438"/>
            <a:ext cx="5798196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1572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87"/>
          <a:stretch/>
        </p:blipFill>
        <p:spPr>
          <a:xfrm>
            <a:off x="5511067" y="1269243"/>
            <a:ext cx="5201877" cy="4599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/>
          <p:cNvSpPr txBox="1"/>
          <p:nvPr/>
        </p:nvSpPr>
        <p:spPr>
          <a:xfrm>
            <a:off x="507242" y="1698726"/>
            <a:ext cx="43945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Łodyga jest wzniesiona</a:t>
            </a:r>
            <a:r>
              <a:rPr lang="pl-PL" sz="2600" b="1" dirty="0">
                <a:latin typeface="Garamond" panose="02020404030301010803" pitchFamily="18" charset="0"/>
              </a:rPr>
              <a:t>, w górze bezlistna albo niemal bezlistna, krótko owłosiona w dolnej </a:t>
            </a:r>
            <a:r>
              <a:rPr lang="pl-PL" sz="2600" b="1" dirty="0" smtClean="0">
                <a:latin typeface="Garamond" panose="02020404030301010803" pitchFamily="18" charset="0"/>
              </a:rPr>
              <a:t>części.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Liście przeważnie </a:t>
            </a:r>
            <a:r>
              <a:rPr lang="pl-PL" sz="2600" b="1" dirty="0">
                <a:latin typeface="Garamond" panose="02020404030301010803" pitchFamily="18" charset="0"/>
              </a:rPr>
              <a:t>pojedynczo-pierzaste, czasami tylko podwójnie-pierzaste</a:t>
            </a:r>
            <a:r>
              <a:rPr lang="pl-PL" sz="26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600" b="1" dirty="0" smtClean="0">
                <a:latin typeface="Garamond" panose="02020404030301010803" pitchFamily="18" charset="0"/>
              </a:rPr>
              <a:t>Kwiaty zebrane </a:t>
            </a:r>
            <a:r>
              <a:rPr lang="pl-PL" sz="2600" b="1" dirty="0">
                <a:latin typeface="Garamond" panose="02020404030301010803" pitchFamily="18" charset="0"/>
              </a:rPr>
              <a:t>w baldach złożony mający 5-20 szypułek.</a:t>
            </a:r>
            <a:endParaRPr lang="pl-PL" sz="2600" b="1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429302" y="341194"/>
            <a:ext cx="660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>
                    <a:lumMod val="75000"/>
                  </a:schemeClr>
                </a:solidFill>
                <a:latin typeface="Arial Black" panose="020B0A04020102020204" pitchFamily="34" charset="0"/>
              </a:rPr>
              <a:t>BIEBRZENIEC MNIEJSZY</a:t>
            </a:r>
            <a:endParaRPr lang="pl-PL" sz="3600" b="1" dirty="0">
              <a:solidFill>
                <a:schemeClr val="bg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110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015" y="2091560"/>
            <a:ext cx="5072879" cy="391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624084" y="574177"/>
            <a:ext cx="7970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solidFill>
                  <a:srgbClr val="9999FF"/>
                </a:solidFill>
                <a:latin typeface="Arial Black" panose="020B0A04020102020204" pitchFamily="34" charset="0"/>
              </a:rPr>
              <a:t>PRZETACZNIK OŻANKOWY</a:t>
            </a:r>
            <a:endParaRPr lang="pl-PL" sz="4000" dirty="0">
              <a:solidFill>
                <a:srgbClr val="9999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86603" y="2033516"/>
            <a:ext cx="5540991" cy="4640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9182" y="1787857"/>
            <a:ext cx="5895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Łodyga podnosząca </a:t>
            </a:r>
            <a:r>
              <a:rPr lang="pl-PL" sz="2400" b="1" dirty="0">
                <a:latin typeface="Garamond" panose="02020404030301010803" pitchFamily="18" charset="0"/>
              </a:rPr>
              <a:t>się, pojedyncza, w górnej części odgałęziają się od niej 2 łodygi kwiatowe</a:t>
            </a:r>
            <a:r>
              <a:rPr lang="pl-PL" sz="24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Ulistnienie naprzeciwległe. Liście </a:t>
            </a:r>
            <a:r>
              <a:rPr lang="pl-PL" sz="2400" b="1" dirty="0" err="1">
                <a:latin typeface="Garamond" panose="02020404030301010803" pitchFamily="18" charset="0"/>
              </a:rPr>
              <a:t>szerokojajowate</a:t>
            </a:r>
            <a:r>
              <a:rPr lang="pl-PL" sz="2400" b="1" dirty="0">
                <a:latin typeface="Garamond" panose="02020404030301010803" pitchFamily="18" charset="0"/>
              </a:rPr>
              <a:t> lub </a:t>
            </a:r>
            <a:r>
              <a:rPr lang="pl-PL" sz="2400" b="1" dirty="0" smtClean="0">
                <a:latin typeface="Garamond" panose="02020404030301010803" pitchFamily="18" charset="0"/>
              </a:rPr>
              <a:t>trójkątno-jajowate.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>
                <a:latin typeface="Garamond" panose="02020404030301010803" pitchFamily="18" charset="0"/>
              </a:rPr>
              <a:t>Kwiaty zebrane </a:t>
            </a:r>
            <a:r>
              <a:rPr lang="pl-PL" sz="2400" b="1" dirty="0">
                <a:latin typeface="Garamond" panose="02020404030301010803" pitchFamily="18" charset="0"/>
              </a:rPr>
              <a:t>w luźne grona wyrastające z kątów górnych liści. Owłosione szypułki kwiatów co najwyżej półtorakrotnie dłuższe od kielicha</a:t>
            </a:r>
            <a:r>
              <a:rPr lang="pl-PL" sz="2400" b="1" dirty="0" smtClean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Garamond" panose="02020404030301010803" pitchFamily="18" charset="0"/>
              </a:rPr>
              <a:t>Bywa uprawiany jako roślina ozdobna. Nadaje się na rabaty, oraz jako roślina okrywowa.</a:t>
            </a:r>
          </a:p>
        </p:txBody>
      </p:sp>
    </p:spTree>
    <p:extLst>
      <p:ext uri="{BB962C8B-B14F-4D97-AF65-F5344CB8AC3E}">
        <p14:creationId xmlns:p14="http://schemas.microsoft.com/office/powerpoint/2010/main" xmlns="" val="383554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</TotalTime>
  <Words>1473</Words>
  <Application>Microsoft Office PowerPoint</Application>
  <PresentationFormat>Niestandardowy</PresentationFormat>
  <Paragraphs>151</Paragraphs>
  <Slides>32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Faseta</vt:lpstr>
      <vt:lpstr>ATLAS ROŚLIN</vt:lpstr>
      <vt:lpstr>BABKA LANCETOWATA</vt:lpstr>
      <vt:lpstr>CHABER BŁAWATEK</vt:lpstr>
      <vt:lpstr>JASKIER POLNY</vt:lpstr>
      <vt:lpstr>BEZ CZARNY</vt:lpstr>
      <vt:lpstr>CHRZAN POSPOLITY</vt:lpstr>
      <vt:lpstr>POKRZYWA ZWYCZAJNA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ROŚLIN</dc:title>
  <dc:creator>gimnazjum</dc:creator>
  <cp:lastModifiedBy>User</cp:lastModifiedBy>
  <cp:revision>33</cp:revision>
  <dcterms:created xsi:type="dcterms:W3CDTF">2015-06-16T10:53:57Z</dcterms:created>
  <dcterms:modified xsi:type="dcterms:W3CDTF">2015-07-01T06:27:42Z</dcterms:modified>
</cp:coreProperties>
</file>